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15"/>
  </p:handoutMasterIdLst>
  <p:sldIdLst>
    <p:sldId id="256" r:id="rId3"/>
    <p:sldId id="325" r:id="rId5"/>
    <p:sldId id="326" r:id="rId6"/>
    <p:sldId id="332" r:id="rId7"/>
    <p:sldId id="336" r:id="rId8"/>
    <p:sldId id="341" r:id="rId9"/>
    <p:sldId id="335" r:id="rId10"/>
    <p:sldId id="337" r:id="rId11"/>
    <p:sldId id="338" r:id="rId12"/>
    <p:sldId id="339" r:id="rId13"/>
    <p:sldId id="333" r:id="rId14"/>
  </p:sldIdLst>
  <p:sldSz cx="18288000" cy="10287000"/>
  <p:notesSz cx="6858000" cy="9144000"/>
  <p:embeddedFontLst>
    <p:embeddedFont>
      <p:font typeface="庞门正道标题体" panose="02010600030101010101" charset="-122"/>
      <p:regular r:id="rId19"/>
    </p:embeddedFont>
    <p:embeddedFont>
      <p:font typeface="微软雅黑" panose="020B0503020204020204" charset="-122"/>
      <p:regular r:id="rId20"/>
    </p:embeddedFont>
    <p:embeddedFont>
      <p:font typeface="Calibri" panose="020F0502020204030204" charset="0"/>
      <p:regular r:id="rId21"/>
      <p:bold r:id="rId22"/>
      <p:italic r:id="rId23"/>
      <p:boldItalic r:id="rId24"/>
    </p:embeddedFont>
    <p:embeddedFont>
      <p:font typeface="等线" panose="02010600030101010101" charset="-122"/>
      <p:regular r:id="rId25"/>
    </p:embeddedFont>
  </p:embeddedFontLst>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7" userDrawn="1">
          <p15:clr>
            <a:srgbClr val="A4A3A4"/>
          </p15:clr>
        </p15:guide>
        <p15:guide id="2" pos="28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55" d="100"/>
          <a:sy n="55" d="100"/>
        </p:scale>
        <p:origin x="658" y="38"/>
      </p:cViewPr>
      <p:guideLst>
        <p:guide orient="horz" pos="2067"/>
        <p:guide pos="286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19.xml"/><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wdp>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1EAC37-1E65-42BC-900C-05ADBDFD23D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83FDBD-B215-465E-932B-163A188D5D0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F83FDBD-B215-465E-932B-163A188D5D0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3.png"/><Relationship Id="rId2" Type="http://schemas.openxmlformats.org/officeDocument/2006/relationships/tags" Target="../tags/tag17.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4.png"/><Relationship Id="rId2" Type="http://schemas.openxmlformats.org/officeDocument/2006/relationships/tags" Target="../tags/tag18.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 Type="http://schemas.microsoft.com/office/2007/relationships/hdphoto" Target="../media/image5.wdp"/><Relationship Id="rId2" Type="http://schemas.openxmlformats.org/officeDocument/2006/relationships/image" Target="../media/image4.png"/><Relationship Id="rId13" Type="http://schemas.openxmlformats.org/officeDocument/2006/relationships/slideLayout" Target="../slideLayouts/slideLayout7.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tags" Target="../tags/tag10.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tags" Target="../tags/tag1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tags" Target="../tags/tag12.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9" Type="http://schemas.openxmlformats.org/officeDocument/2006/relationships/image" Target="../media/image15.png"/><Relationship Id="rId8" Type="http://schemas.openxmlformats.org/officeDocument/2006/relationships/image" Target="../media/image14.png"/><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tags" Target="../tags/tag13.xml"/><Relationship Id="rId10"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tags" Target="../tags/tag14.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tags" Target="../tags/tag15.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tags" Target="../tags/tag16.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3" name="Group 3"/>
          <p:cNvGrpSpPr/>
          <p:nvPr/>
        </p:nvGrpSpPr>
        <p:grpSpPr>
          <a:xfrm>
            <a:off x="456822" y="339643"/>
            <a:ext cx="17441466" cy="9483974"/>
            <a:chOff x="0" y="0"/>
            <a:chExt cx="19130303" cy="10402296"/>
          </a:xfrm>
        </p:grpSpPr>
        <p:sp>
          <p:nvSpPr>
            <p:cNvPr id="4" name="Freeform 4"/>
            <p:cNvSpPr/>
            <p:nvPr/>
          </p:nvSpPr>
          <p:spPr>
            <a:xfrm>
              <a:off x="0" y="0"/>
              <a:ext cx="19131573" cy="10403567"/>
            </a:xfrm>
            <a:custGeom>
              <a:avLst/>
              <a:gdLst/>
              <a:ahLst/>
              <a:cxnLst/>
              <a:rect l="l" t="t" r="r" b="b"/>
              <a:pathLst>
                <a:path w="19131573" h="10403567">
                  <a:moveTo>
                    <a:pt x="4001573" y="10296886"/>
                  </a:moveTo>
                  <a:lnTo>
                    <a:pt x="14981465" y="10296886"/>
                  </a:lnTo>
                  <a:lnTo>
                    <a:pt x="14981465" y="10322286"/>
                  </a:lnTo>
                  <a:lnTo>
                    <a:pt x="4001573" y="10322286"/>
                  </a:lnTo>
                  <a:lnTo>
                    <a:pt x="4001573" y="10296886"/>
                  </a:lnTo>
                  <a:close/>
                  <a:moveTo>
                    <a:pt x="4001573" y="10218146"/>
                  </a:moveTo>
                  <a:lnTo>
                    <a:pt x="14981465" y="10218146"/>
                  </a:lnTo>
                  <a:lnTo>
                    <a:pt x="14981465" y="10243546"/>
                  </a:lnTo>
                  <a:lnTo>
                    <a:pt x="4001573" y="10243546"/>
                  </a:lnTo>
                  <a:lnTo>
                    <a:pt x="4001573" y="10218146"/>
                  </a:lnTo>
                  <a:close/>
                  <a:moveTo>
                    <a:pt x="4001573" y="10376896"/>
                  </a:moveTo>
                  <a:lnTo>
                    <a:pt x="14981465" y="10376896"/>
                  </a:lnTo>
                  <a:lnTo>
                    <a:pt x="14981465" y="10402296"/>
                  </a:lnTo>
                  <a:lnTo>
                    <a:pt x="4001573" y="10402296"/>
                  </a:lnTo>
                  <a:lnTo>
                    <a:pt x="4001573" y="10376896"/>
                  </a:lnTo>
                  <a:close/>
                  <a:moveTo>
                    <a:pt x="43180" y="10376896"/>
                  </a:moveTo>
                  <a:lnTo>
                    <a:pt x="97790" y="10322286"/>
                  </a:lnTo>
                  <a:lnTo>
                    <a:pt x="4001573" y="10322286"/>
                  </a:lnTo>
                  <a:lnTo>
                    <a:pt x="4001573" y="10296886"/>
                  </a:lnTo>
                  <a:lnTo>
                    <a:pt x="123190" y="10296886"/>
                  </a:lnTo>
                  <a:lnTo>
                    <a:pt x="177800" y="10242276"/>
                  </a:lnTo>
                  <a:lnTo>
                    <a:pt x="4001573" y="10242276"/>
                  </a:lnTo>
                  <a:lnTo>
                    <a:pt x="4001573" y="10216876"/>
                  </a:lnTo>
                  <a:lnTo>
                    <a:pt x="185420" y="10216876"/>
                  </a:lnTo>
                  <a:lnTo>
                    <a:pt x="185420" y="7985802"/>
                  </a:lnTo>
                  <a:lnTo>
                    <a:pt x="160020" y="7985802"/>
                  </a:lnTo>
                  <a:lnTo>
                    <a:pt x="160020" y="10224496"/>
                  </a:lnTo>
                  <a:lnTo>
                    <a:pt x="105410" y="10279107"/>
                  </a:lnTo>
                  <a:lnTo>
                    <a:pt x="105410" y="7988605"/>
                  </a:lnTo>
                  <a:lnTo>
                    <a:pt x="80010" y="7988605"/>
                  </a:lnTo>
                  <a:lnTo>
                    <a:pt x="80010" y="10305776"/>
                  </a:lnTo>
                  <a:lnTo>
                    <a:pt x="25400" y="10359117"/>
                  </a:lnTo>
                  <a:lnTo>
                    <a:pt x="25400" y="7988605"/>
                  </a:lnTo>
                  <a:lnTo>
                    <a:pt x="0" y="7988605"/>
                  </a:lnTo>
                  <a:lnTo>
                    <a:pt x="0" y="10390867"/>
                  </a:lnTo>
                  <a:cubicBezTo>
                    <a:pt x="0" y="10398487"/>
                    <a:pt x="5080" y="10403567"/>
                    <a:pt x="12700" y="10403567"/>
                  </a:cubicBezTo>
                  <a:lnTo>
                    <a:pt x="4001573" y="10403567"/>
                  </a:lnTo>
                  <a:lnTo>
                    <a:pt x="4001573" y="10378167"/>
                  </a:lnTo>
                  <a:lnTo>
                    <a:pt x="43180" y="10378167"/>
                  </a:lnTo>
                  <a:lnTo>
                    <a:pt x="43180" y="10376897"/>
                  </a:lnTo>
                  <a:close/>
                  <a:moveTo>
                    <a:pt x="25400" y="43180"/>
                  </a:moveTo>
                  <a:lnTo>
                    <a:pt x="80010" y="97790"/>
                  </a:lnTo>
                  <a:lnTo>
                    <a:pt x="80010" y="2497562"/>
                  </a:lnTo>
                  <a:lnTo>
                    <a:pt x="105410" y="2497562"/>
                  </a:lnTo>
                  <a:lnTo>
                    <a:pt x="105410" y="123190"/>
                  </a:lnTo>
                  <a:lnTo>
                    <a:pt x="160020" y="177800"/>
                  </a:lnTo>
                  <a:lnTo>
                    <a:pt x="160020" y="2497562"/>
                  </a:lnTo>
                  <a:lnTo>
                    <a:pt x="185420" y="2497562"/>
                  </a:lnTo>
                  <a:lnTo>
                    <a:pt x="185420" y="185420"/>
                  </a:lnTo>
                  <a:lnTo>
                    <a:pt x="4001573" y="185420"/>
                  </a:lnTo>
                  <a:lnTo>
                    <a:pt x="4001573" y="160020"/>
                  </a:lnTo>
                  <a:lnTo>
                    <a:pt x="176530" y="160020"/>
                  </a:lnTo>
                  <a:lnTo>
                    <a:pt x="123190" y="105410"/>
                  </a:lnTo>
                  <a:lnTo>
                    <a:pt x="4001573" y="105410"/>
                  </a:lnTo>
                  <a:lnTo>
                    <a:pt x="4001573" y="80010"/>
                  </a:lnTo>
                  <a:lnTo>
                    <a:pt x="97790" y="80010"/>
                  </a:lnTo>
                  <a:lnTo>
                    <a:pt x="43180" y="25400"/>
                  </a:lnTo>
                  <a:lnTo>
                    <a:pt x="3995971" y="25400"/>
                  </a:lnTo>
                  <a:lnTo>
                    <a:pt x="3995971" y="0"/>
                  </a:lnTo>
                  <a:lnTo>
                    <a:pt x="12700" y="0"/>
                  </a:lnTo>
                  <a:cubicBezTo>
                    <a:pt x="5080" y="0"/>
                    <a:pt x="0" y="5080"/>
                    <a:pt x="0" y="12700"/>
                  </a:cubicBezTo>
                  <a:lnTo>
                    <a:pt x="0" y="2497562"/>
                  </a:lnTo>
                  <a:lnTo>
                    <a:pt x="25400" y="2497562"/>
                  </a:lnTo>
                  <a:lnTo>
                    <a:pt x="25400" y="43180"/>
                  </a:lnTo>
                  <a:close/>
                  <a:moveTo>
                    <a:pt x="19104904" y="10359117"/>
                  </a:moveTo>
                  <a:lnTo>
                    <a:pt x="19050293" y="10304507"/>
                  </a:lnTo>
                  <a:lnTo>
                    <a:pt x="19050293" y="7988605"/>
                  </a:lnTo>
                  <a:lnTo>
                    <a:pt x="19024893" y="7988605"/>
                  </a:lnTo>
                  <a:lnTo>
                    <a:pt x="19024893" y="10280376"/>
                  </a:lnTo>
                  <a:lnTo>
                    <a:pt x="18970282" y="10225767"/>
                  </a:lnTo>
                  <a:lnTo>
                    <a:pt x="18970282" y="7988605"/>
                  </a:lnTo>
                  <a:lnTo>
                    <a:pt x="18944882" y="7988605"/>
                  </a:lnTo>
                  <a:lnTo>
                    <a:pt x="18944882" y="10218147"/>
                  </a:lnTo>
                  <a:lnTo>
                    <a:pt x="14975863" y="10218147"/>
                  </a:lnTo>
                  <a:lnTo>
                    <a:pt x="14975863" y="10243547"/>
                  </a:lnTo>
                  <a:lnTo>
                    <a:pt x="18952504" y="10243547"/>
                  </a:lnTo>
                  <a:lnTo>
                    <a:pt x="19007113" y="10298157"/>
                  </a:lnTo>
                  <a:lnTo>
                    <a:pt x="14981465" y="10298157"/>
                  </a:lnTo>
                  <a:lnTo>
                    <a:pt x="14981465" y="10323557"/>
                  </a:lnTo>
                  <a:lnTo>
                    <a:pt x="19033782" y="10323557"/>
                  </a:lnTo>
                  <a:lnTo>
                    <a:pt x="19088393" y="10378167"/>
                  </a:lnTo>
                  <a:lnTo>
                    <a:pt x="14981465" y="10378167"/>
                  </a:lnTo>
                  <a:lnTo>
                    <a:pt x="14981465" y="10403567"/>
                  </a:lnTo>
                  <a:lnTo>
                    <a:pt x="19118873" y="10403567"/>
                  </a:lnTo>
                  <a:cubicBezTo>
                    <a:pt x="19126493" y="10403567"/>
                    <a:pt x="19131573" y="10398487"/>
                    <a:pt x="19131573" y="10390867"/>
                  </a:cubicBezTo>
                  <a:lnTo>
                    <a:pt x="19131573" y="7988605"/>
                  </a:lnTo>
                  <a:lnTo>
                    <a:pt x="19106173" y="7988605"/>
                  </a:lnTo>
                  <a:lnTo>
                    <a:pt x="19104904" y="10359117"/>
                  </a:lnTo>
                  <a:close/>
                  <a:moveTo>
                    <a:pt x="4001573" y="0"/>
                  </a:moveTo>
                  <a:lnTo>
                    <a:pt x="14981465" y="0"/>
                  </a:lnTo>
                  <a:lnTo>
                    <a:pt x="14981465" y="25400"/>
                  </a:lnTo>
                  <a:lnTo>
                    <a:pt x="4001573" y="25400"/>
                  </a:lnTo>
                  <a:lnTo>
                    <a:pt x="4001573" y="0"/>
                  </a:lnTo>
                  <a:close/>
                  <a:moveTo>
                    <a:pt x="4001573" y="158750"/>
                  </a:moveTo>
                  <a:lnTo>
                    <a:pt x="14981465" y="158750"/>
                  </a:lnTo>
                  <a:lnTo>
                    <a:pt x="14981465" y="184150"/>
                  </a:lnTo>
                  <a:lnTo>
                    <a:pt x="4001573" y="184150"/>
                  </a:lnTo>
                  <a:lnTo>
                    <a:pt x="4001573" y="158750"/>
                  </a:lnTo>
                  <a:close/>
                  <a:moveTo>
                    <a:pt x="4001573" y="80010"/>
                  </a:moveTo>
                  <a:lnTo>
                    <a:pt x="14981465" y="80010"/>
                  </a:lnTo>
                  <a:lnTo>
                    <a:pt x="14981465" y="105410"/>
                  </a:lnTo>
                  <a:lnTo>
                    <a:pt x="4001573" y="105410"/>
                  </a:lnTo>
                  <a:lnTo>
                    <a:pt x="4001573" y="80010"/>
                  </a:lnTo>
                  <a:close/>
                  <a:moveTo>
                    <a:pt x="19087123" y="25400"/>
                  </a:moveTo>
                  <a:lnTo>
                    <a:pt x="19032514" y="80010"/>
                  </a:lnTo>
                  <a:lnTo>
                    <a:pt x="14981465" y="80010"/>
                  </a:lnTo>
                  <a:lnTo>
                    <a:pt x="14981465" y="105410"/>
                  </a:lnTo>
                  <a:lnTo>
                    <a:pt x="19008382" y="105410"/>
                  </a:lnTo>
                  <a:lnTo>
                    <a:pt x="18953773" y="160020"/>
                  </a:lnTo>
                  <a:lnTo>
                    <a:pt x="14981465" y="160020"/>
                  </a:lnTo>
                  <a:lnTo>
                    <a:pt x="14981465" y="185420"/>
                  </a:lnTo>
                  <a:lnTo>
                    <a:pt x="18946154" y="185420"/>
                  </a:lnTo>
                  <a:lnTo>
                    <a:pt x="18946154" y="2497562"/>
                  </a:lnTo>
                  <a:lnTo>
                    <a:pt x="18971554" y="2497562"/>
                  </a:lnTo>
                  <a:lnTo>
                    <a:pt x="18971554" y="177800"/>
                  </a:lnTo>
                  <a:lnTo>
                    <a:pt x="19026163" y="123190"/>
                  </a:lnTo>
                  <a:lnTo>
                    <a:pt x="19026163" y="2497562"/>
                  </a:lnTo>
                  <a:lnTo>
                    <a:pt x="19051563" y="2497562"/>
                  </a:lnTo>
                  <a:lnTo>
                    <a:pt x="19051563" y="97790"/>
                  </a:lnTo>
                  <a:lnTo>
                    <a:pt x="19106173" y="43180"/>
                  </a:lnTo>
                  <a:lnTo>
                    <a:pt x="19106173" y="2494761"/>
                  </a:lnTo>
                  <a:lnTo>
                    <a:pt x="19131573" y="2494761"/>
                  </a:lnTo>
                  <a:lnTo>
                    <a:pt x="19131573" y="12700"/>
                  </a:lnTo>
                  <a:cubicBezTo>
                    <a:pt x="19131573" y="5080"/>
                    <a:pt x="19126493" y="0"/>
                    <a:pt x="19118873" y="0"/>
                  </a:cubicBezTo>
                  <a:lnTo>
                    <a:pt x="14981465" y="0"/>
                  </a:lnTo>
                  <a:lnTo>
                    <a:pt x="14981465" y="25400"/>
                  </a:lnTo>
                  <a:lnTo>
                    <a:pt x="19087123" y="25400"/>
                  </a:lnTo>
                  <a:close/>
                  <a:moveTo>
                    <a:pt x="0" y="2497562"/>
                  </a:moveTo>
                  <a:lnTo>
                    <a:pt x="25400" y="2497562"/>
                  </a:lnTo>
                  <a:lnTo>
                    <a:pt x="25400" y="7988605"/>
                  </a:lnTo>
                  <a:lnTo>
                    <a:pt x="0" y="7988605"/>
                  </a:lnTo>
                  <a:lnTo>
                    <a:pt x="0" y="2497562"/>
                  </a:lnTo>
                  <a:close/>
                  <a:moveTo>
                    <a:pt x="80010" y="2497562"/>
                  </a:moveTo>
                  <a:lnTo>
                    <a:pt x="105410" y="2497562"/>
                  </a:lnTo>
                  <a:lnTo>
                    <a:pt x="105410" y="7988605"/>
                  </a:lnTo>
                  <a:lnTo>
                    <a:pt x="80010" y="7988605"/>
                  </a:lnTo>
                  <a:lnTo>
                    <a:pt x="80010" y="2497562"/>
                  </a:lnTo>
                  <a:close/>
                  <a:moveTo>
                    <a:pt x="158750" y="2497562"/>
                  </a:moveTo>
                  <a:lnTo>
                    <a:pt x="184150" y="2497562"/>
                  </a:lnTo>
                  <a:lnTo>
                    <a:pt x="184150" y="7988605"/>
                  </a:lnTo>
                  <a:lnTo>
                    <a:pt x="158750" y="7988605"/>
                  </a:lnTo>
                  <a:lnTo>
                    <a:pt x="158750" y="2497562"/>
                  </a:lnTo>
                  <a:close/>
                  <a:moveTo>
                    <a:pt x="19104904" y="2497562"/>
                  </a:moveTo>
                  <a:lnTo>
                    <a:pt x="19130304" y="2497562"/>
                  </a:lnTo>
                  <a:lnTo>
                    <a:pt x="19130304" y="7988605"/>
                  </a:lnTo>
                  <a:lnTo>
                    <a:pt x="19104904" y="7988605"/>
                  </a:lnTo>
                  <a:lnTo>
                    <a:pt x="19104904" y="2497562"/>
                  </a:lnTo>
                  <a:close/>
                  <a:moveTo>
                    <a:pt x="18946154" y="2497562"/>
                  </a:moveTo>
                  <a:lnTo>
                    <a:pt x="18971554" y="2497562"/>
                  </a:lnTo>
                  <a:lnTo>
                    <a:pt x="18971554" y="7988605"/>
                  </a:lnTo>
                  <a:lnTo>
                    <a:pt x="18946154" y="7988605"/>
                  </a:lnTo>
                  <a:lnTo>
                    <a:pt x="18946154" y="2497562"/>
                  </a:lnTo>
                  <a:close/>
                  <a:moveTo>
                    <a:pt x="19026163" y="2497562"/>
                  </a:moveTo>
                  <a:lnTo>
                    <a:pt x="19051563" y="2497562"/>
                  </a:lnTo>
                  <a:lnTo>
                    <a:pt x="19051563" y="7988605"/>
                  </a:lnTo>
                  <a:lnTo>
                    <a:pt x="19026163" y="7988605"/>
                  </a:lnTo>
                  <a:lnTo>
                    <a:pt x="19026163" y="2497562"/>
                  </a:lnTo>
                  <a:close/>
                </a:path>
              </a:pathLst>
            </a:custGeom>
            <a:solidFill>
              <a:srgbClr val="00357B"/>
            </a:solidFill>
          </p:spPr>
        </p:sp>
      </p:grpSp>
      <p:grpSp>
        <p:nvGrpSpPr>
          <p:cNvPr id="5" name="Group 5"/>
          <p:cNvGrpSpPr/>
          <p:nvPr/>
        </p:nvGrpSpPr>
        <p:grpSpPr>
          <a:xfrm>
            <a:off x="183515" y="1485900"/>
            <a:ext cx="17825085" cy="6896412"/>
            <a:chOff x="1700021" y="107524"/>
            <a:chExt cx="24598597" cy="8010096"/>
          </a:xfrm>
        </p:grpSpPr>
        <p:grpSp>
          <p:nvGrpSpPr>
            <p:cNvPr id="6" name="Group 6"/>
            <p:cNvGrpSpPr/>
            <p:nvPr/>
          </p:nvGrpSpPr>
          <p:grpSpPr>
            <a:xfrm>
              <a:off x="6095535" y="643124"/>
              <a:ext cx="20203083" cy="6258215"/>
              <a:chOff x="0" y="0"/>
              <a:chExt cx="3702131" cy="1146792"/>
            </a:xfrm>
          </p:grpSpPr>
          <p:sp>
            <p:nvSpPr>
              <p:cNvPr id="7" name="Freeform 7"/>
              <p:cNvSpPr/>
              <p:nvPr/>
            </p:nvSpPr>
            <p:spPr>
              <a:xfrm>
                <a:off x="0" y="0"/>
                <a:ext cx="3702131" cy="1146792"/>
              </a:xfrm>
              <a:custGeom>
                <a:avLst/>
                <a:gdLst/>
                <a:ahLst/>
                <a:cxnLst/>
                <a:rect l="l" t="t" r="r" b="b"/>
                <a:pathLst>
                  <a:path w="3702131" h="1146792">
                    <a:moveTo>
                      <a:pt x="0" y="0"/>
                    </a:moveTo>
                    <a:lnTo>
                      <a:pt x="3702131" y="0"/>
                    </a:lnTo>
                    <a:lnTo>
                      <a:pt x="3702131" y="1146792"/>
                    </a:lnTo>
                    <a:lnTo>
                      <a:pt x="0" y="1146792"/>
                    </a:lnTo>
                    <a:close/>
                  </a:path>
                </a:pathLst>
              </a:custGeom>
              <a:solidFill>
                <a:srgbClr val="00357B"/>
              </a:solidFill>
            </p:spPr>
          </p:sp>
          <p:sp>
            <p:nvSpPr>
              <p:cNvPr id="8" name="TextBox 8"/>
              <p:cNvSpPr txBox="1"/>
              <p:nvPr/>
            </p:nvSpPr>
            <p:spPr>
              <a:xfrm>
                <a:off x="0" y="-47625"/>
                <a:ext cx="3702131" cy="1194417"/>
              </a:xfrm>
              <a:prstGeom prst="rect">
                <a:avLst/>
              </a:prstGeom>
            </p:spPr>
            <p:txBody>
              <a:bodyPr lIns="50800" tIns="50800" rIns="50800" bIns="50800" rtlCol="0" anchor="ctr"/>
              <a:lstStyle/>
              <a:p>
                <a:pPr algn="ctr">
                  <a:lnSpc>
                    <a:spcPts val="2410"/>
                  </a:lnSpc>
                </a:pPr>
                <a:endParaRPr>
                  <a:ln>
                    <a:solidFill>
                      <a:schemeClr val="accent1">
                        <a:lumMod val="20000"/>
                        <a:lumOff val="80000"/>
                      </a:schemeClr>
                    </a:solidFill>
                  </a:ln>
                  <a:gradFill>
                    <a:gsLst>
                      <a:gs pos="8000">
                        <a:srgbClr val="FFEEEE"/>
                      </a:gs>
                      <a:gs pos="97000">
                        <a:srgbClr val="DDEFBB"/>
                      </a:gs>
                    </a:gsLst>
                    <a:lin ang="0" scaled="1"/>
                  </a:gradFill>
                </a:endParaRPr>
              </a:p>
            </p:txBody>
          </p:sp>
        </p:grpSp>
        <p:sp>
          <p:nvSpPr>
            <p:cNvPr id="9" name="Freeform 9"/>
            <p:cNvSpPr/>
            <p:nvPr/>
          </p:nvSpPr>
          <p:spPr>
            <a:xfrm>
              <a:off x="1700021" y="107524"/>
              <a:ext cx="7369288" cy="8010096"/>
            </a:xfrm>
            <a:custGeom>
              <a:avLst/>
              <a:gdLst/>
              <a:ahLst/>
              <a:cxnLst/>
              <a:rect l="l" t="t" r="r" b="b"/>
              <a:pathLst>
                <a:path w="7369288" h="8010096">
                  <a:moveTo>
                    <a:pt x="0" y="0"/>
                  </a:moveTo>
                  <a:lnTo>
                    <a:pt x="7369288" y="0"/>
                  </a:lnTo>
                  <a:lnTo>
                    <a:pt x="7369288" y="8010096"/>
                  </a:lnTo>
                  <a:lnTo>
                    <a:pt x="0" y="8010096"/>
                  </a:lnTo>
                  <a:lnTo>
                    <a:pt x="0" y="0"/>
                  </a:lnTo>
                  <a:close/>
                </a:path>
              </a:pathLst>
            </a:custGeom>
            <a:blipFill>
              <a:blip r:embed="rId2"/>
              <a:stretch>
                <a:fillRect/>
              </a:stretch>
            </a:blipFill>
          </p:spPr>
        </p:sp>
        <p:grpSp>
          <p:nvGrpSpPr>
            <p:cNvPr id="10" name="Group 10"/>
            <p:cNvGrpSpPr/>
            <p:nvPr/>
          </p:nvGrpSpPr>
          <p:grpSpPr>
            <a:xfrm>
              <a:off x="2219405" y="196965"/>
              <a:ext cx="4901137" cy="6858661"/>
              <a:chOff x="277250" y="-47580"/>
              <a:chExt cx="894265" cy="1251436"/>
            </a:xfrm>
          </p:grpSpPr>
          <p:sp>
            <p:nvSpPr>
              <p:cNvPr id="11" name="Freeform 11"/>
              <p:cNvSpPr/>
              <p:nvPr/>
            </p:nvSpPr>
            <p:spPr>
              <a:xfrm>
                <a:off x="277250" y="0"/>
                <a:ext cx="827592" cy="1203702"/>
              </a:xfrm>
              <a:custGeom>
                <a:avLst/>
                <a:gdLst/>
                <a:ahLst/>
                <a:cxnLst/>
                <a:rect l="l" t="t" r="r" b="b"/>
                <a:pathLst>
                  <a:path w="1104808" h="1203772">
                    <a:moveTo>
                      <a:pt x="0" y="0"/>
                    </a:moveTo>
                    <a:lnTo>
                      <a:pt x="1104808" y="0"/>
                    </a:lnTo>
                    <a:lnTo>
                      <a:pt x="1104808" y="1203772"/>
                    </a:lnTo>
                    <a:lnTo>
                      <a:pt x="0" y="1203772"/>
                    </a:lnTo>
                    <a:close/>
                  </a:path>
                </a:pathLst>
              </a:custGeom>
              <a:solidFill>
                <a:srgbClr val="FFFFFF"/>
              </a:solidFill>
            </p:spPr>
          </p:sp>
          <p:sp>
            <p:nvSpPr>
              <p:cNvPr id="12" name="TextBox 12"/>
              <p:cNvSpPr txBox="1"/>
              <p:nvPr/>
            </p:nvSpPr>
            <p:spPr>
              <a:xfrm>
                <a:off x="382297" y="-47580"/>
                <a:ext cx="789218" cy="1251436"/>
              </a:xfrm>
              <a:prstGeom prst="rect">
                <a:avLst/>
              </a:prstGeom>
            </p:spPr>
            <p:txBody>
              <a:bodyPr lIns="50800" tIns="50800" rIns="50800" bIns="50800" rtlCol="0" anchor="ctr"/>
              <a:lstStyle/>
              <a:p>
                <a:pPr algn="ctr">
                  <a:lnSpc>
                    <a:spcPts val="2410"/>
                  </a:lnSpc>
                </a:pPr>
              </a:p>
            </p:txBody>
          </p:sp>
        </p:grpSp>
        <p:grpSp>
          <p:nvGrpSpPr>
            <p:cNvPr id="13" name="Group 13"/>
            <p:cNvGrpSpPr/>
            <p:nvPr/>
          </p:nvGrpSpPr>
          <p:grpSpPr>
            <a:xfrm rot="5400000">
              <a:off x="3906204" y="3238818"/>
              <a:ext cx="6642860" cy="975791"/>
              <a:chOff x="0" y="0"/>
              <a:chExt cx="812800" cy="119395"/>
            </a:xfrm>
          </p:grpSpPr>
          <p:sp>
            <p:nvSpPr>
              <p:cNvPr id="14" name="Freeform 14"/>
              <p:cNvSpPr/>
              <p:nvPr/>
            </p:nvSpPr>
            <p:spPr>
              <a:xfrm>
                <a:off x="0" y="0"/>
                <a:ext cx="812800" cy="119395"/>
              </a:xfrm>
              <a:custGeom>
                <a:avLst/>
                <a:gdLst/>
                <a:ahLst/>
                <a:cxnLst/>
                <a:rect l="l" t="t" r="r" b="b"/>
                <a:pathLst>
                  <a:path w="812800" h="119395">
                    <a:moveTo>
                      <a:pt x="406400" y="0"/>
                    </a:moveTo>
                    <a:lnTo>
                      <a:pt x="812800" y="119395"/>
                    </a:lnTo>
                    <a:lnTo>
                      <a:pt x="0" y="119395"/>
                    </a:lnTo>
                    <a:lnTo>
                      <a:pt x="406400" y="0"/>
                    </a:lnTo>
                    <a:close/>
                  </a:path>
                </a:pathLst>
              </a:custGeom>
              <a:solidFill>
                <a:srgbClr val="FFFFFF"/>
              </a:solidFill>
            </p:spPr>
          </p:sp>
          <p:sp>
            <p:nvSpPr>
              <p:cNvPr id="15" name="TextBox 15"/>
              <p:cNvSpPr txBox="1"/>
              <p:nvPr/>
            </p:nvSpPr>
            <p:spPr>
              <a:xfrm>
                <a:off x="127000" y="7808"/>
                <a:ext cx="558800" cy="103058"/>
              </a:xfrm>
              <a:prstGeom prst="rect">
                <a:avLst/>
              </a:prstGeom>
            </p:spPr>
            <p:txBody>
              <a:bodyPr lIns="50800" tIns="50800" rIns="50800" bIns="50800" rtlCol="0" anchor="ctr"/>
              <a:lstStyle/>
              <a:p>
                <a:pPr algn="ctr">
                  <a:lnSpc>
                    <a:spcPts val="2410"/>
                  </a:lnSpc>
                </a:pPr>
              </a:p>
            </p:txBody>
          </p:sp>
        </p:grpSp>
      </p:grpSp>
      <p:sp>
        <p:nvSpPr>
          <p:cNvPr id="17" name="Freeform 17"/>
          <p:cNvSpPr/>
          <p:nvPr/>
        </p:nvSpPr>
        <p:spPr>
          <a:xfrm>
            <a:off x="717345" y="3312387"/>
            <a:ext cx="3098509" cy="3107116"/>
          </a:xfrm>
          <a:custGeom>
            <a:avLst/>
            <a:gdLst/>
            <a:ahLst/>
            <a:cxnLst/>
            <a:rect l="l" t="t" r="r" b="b"/>
            <a:pathLst>
              <a:path w="3098509" h="3107116">
                <a:moveTo>
                  <a:pt x="0" y="0"/>
                </a:moveTo>
                <a:lnTo>
                  <a:pt x="3098509" y="0"/>
                </a:lnTo>
                <a:lnTo>
                  <a:pt x="3098509" y="3107115"/>
                </a:lnTo>
                <a:lnTo>
                  <a:pt x="0" y="3107115"/>
                </a:lnTo>
                <a:lnTo>
                  <a:pt x="0" y="0"/>
                </a:lnTo>
                <a:close/>
              </a:path>
            </a:pathLst>
          </a:custGeom>
          <a:blipFill>
            <a:blip r:embed="rId3"/>
            <a:stretch>
              <a:fillRect/>
            </a:stretch>
          </a:blipFill>
        </p:spPr>
      </p:sp>
      <p:grpSp>
        <p:nvGrpSpPr>
          <p:cNvPr id="32" name="组合 31"/>
          <p:cNvGrpSpPr/>
          <p:nvPr/>
        </p:nvGrpSpPr>
        <p:grpSpPr>
          <a:xfrm>
            <a:off x="5181600" y="8267700"/>
            <a:ext cx="9147810" cy="488315"/>
            <a:chOff x="5867400" y="8191500"/>
            <a:chExt cx="8535397" cy="488092"/>
          </a:xfrm>
        </p:grpSpPr>
        <p:grpSp>
          <p:nvGrpSpPr>
            <p:cNvPr id="18" name="Group 18"/>
            <p:cNvGrpSpPr/>
            <p:nvPr/>
          </p:nvGrpSpPr>
          <p:grpSpPr>
            <a:xfrm>
              <a:off x="5868397" y="8191500"/>
              <a:ext cx="7787541" cy="488092"/>
              <a:chOff x="0" y="0"/>
              <a:chExt cx="2258420" cy="128551"/>
            </a:xfrm>
          </p:grpSpPr>
          <p:sp>
            <p:nvSpPr>
              <p:cNvPr id="19" name="Freeform 19"/>
              <p:cNvSpPr/>
              <p:nvPr/>
            </p:nvSpPr>
            <p:spPr>
              <a:xfrm>
                <a:off x="0" y="0"/>
                <a:ext cx="2258420" cy="128551"/>
              </a:xfrm>
              <a:custGeom>
                <a:avLst/>
                <a:gdLst/>
                <a:ahLst/>
                <a:cxnLst/>
                <a:rect l="l" t="t" r="r" b="b"/>
                <a:pathLst>
                  <a:path w="2258420" h="128551">
                    <a:moveTo>
                      <a:pt x="32503" y="0"/>
                    </a:moveTo>
                    <a:lnTo>
                      <a:pt x="2225917" y="0"/>
                    </a:lnTo>
                    <a:cubicBezTo>
                      <a:pt x="2243868" y="0"/>
                      <a:pt x="2258420" y="14552"/>
                      <a:pt x="2258420" y="32503"/>
                    </a:cubicBezTo>
                    <a:lnTo>
                      <a:pt x="2258420" y="96048"/>
                    </a:lnTo>
                    <a:cubicBezTo>
                      <a:pt x="2258420" y="104668"/>
                      <a:pt x="2254995" y="112936"/>
                      <a:pt x="2248900" y="119031"/>
                    </a:cubicBezTo>
                    <a:cubicBezTo>
                      <a:pt x="2242804" y="125126"/>
                      <a:pt x="2234537" y="128551"/>
                      <a:pt x="2225917" y="128551"/>
                    </a:cubicBezTo>
                    <a:lnTo>
                      <a:pt x="32503" y="128551"/>
                    </a:lnTo>
                    <a:cubicBezTo>
                      <a:pt x="23882" y="128551"/>
                      <a:pt x="15615" y="125126"/>
                      <a:pt x="9520" y="119031"/>
                    </a:cubicBezTo>
                    <a:cubicBezTo>
                      <a:pt x="3424" y="112936"/>
                      <a:pt x="0" y="104668"/>
                      <a:pt x="0" y="96048"/>
                    </a:cubicBezTo>
                    <a:lnTo>
                      <a:pt x="0" y="32503"/>
                    </a:lnTo>
                    <a:cubicBezTo>
                      <a:pt x="0" y="23882"/>
                      <a:pt x="3424" y="15615"/>
                      <a:pt x="9520" y="9520"/>
                    </a:cubicBezTo>
                    <a:cubicBezTo>
                      <a:pt x="15615" y="3424"/>
                      <a:pt x="23882" y="0"/>
                      <a:pt x="32503" y="0"/>
                    </a:cubicBezTo>
                    <a:close/>
                  </a:path>
                </a:pathLst>
              </a:custGeom>
              <a:solidFill>
                <a:srgbClr val="000000">
                  <a:alpha val="0"/>
                </a:srgbClr>
              </a:solidFill>
              <a:ln w="19050" cap="rnd">
                <a:solidFill>
                  <a:srgbClr val="00357B"/>
                </a:solidFill>
                <a:prstDash val="solid"/>
                <a:round/>
              </a:ln>
            </p:spPr>
          </p:sp>
          <p:sp>
            <p:nvSpPr>
              <p:cNvPr id="20" name="TextBox 20"/>
              <p:cNvSpPr txBox="1"/>
              <p:nvPr/>
            </p:nvSpPr>
            <p:spPr>
              <a:xfrm>
                <a:off x="0" y="-28575"/>
                <a:ext cx="2258420" cy="157126"/>
              </a:xfrm>
              <a:prstGeom prst="rect">
                <a:avLst/>
              </a:prstGeom>
            </p:spPr>
            <p:txBody>
              <a:bodyPr lIns="50800" tIns="50800" rIns="50800" bIns="50800" rtlCol="0" anchor="ctr"/>
              <a:lstStyle/>
              <a:p>
                <a:pPr algn="ctr">
                  <a:lnSpc>
                    <a:spcPts val="2225"/>
                  </a:lnSpc>
                </a:pPr>
              </a:p>
            </p:txBody>
          </p:sp>
        </p:grpSp>
        <p:sp>
          <p:nvSpPr>
            <p:cNvPr id="21" name="AutoShape 21"/>
            <p:cNvSpPr/>
            <p:nvPr/>
          </p:nvSpPr>
          <p:spPr>
            <a:xfrm flipV="1">
              <a:off x="7451483" y="8191500"/>
              <a:ext cx="0" cy="463254"/>
            </a:xfrm>
            <a:prstGeom prst="line">
              <a:avLst/>
            </a:prstGeom>
            <a:ln w="19050" cap="flat">
              <a:solidFill>
                <a:srgbClr val="00357B"/>
              </a:solidFill>
              <a:prstDash val="solid"/>
              <a:headEnd type="none" w="sm" len="sm"/>
              <a:tailEnd type="none" w="sm" len="sm"/>
            </a:ln>
          </p:spPr>
        </p:sp>
        <p:sp>
          <p:nvSpPr>
            <p:cNvPr id="22" name="TextBox 22"/>
            <p:cNvSpPr txBox="1"/>
            <p:nvPr/>
          </p:nvSpPr>
          <p:spPr>
            <a:xfrm>
              <a:off x="5867400" y="8267700"/>
              <a:ext cx="1753597" cy="358611"/>
            </a:xfrm>
            <a:prstGeom prst="rect">
              <a:avLst/>
            </a:prstGeom>
          </p:spPr>
          <p:txBody>
            <a:bodyPr lIns="0" tIns="0" rIns="0" bIns="0" rtlCol="0" anchor="t">
              <a:spAutoFit/>
            </a:bodyPr>
            <a:lstStyle/>
            <a:p>
              <a:pPr algn="ctr">
                <a:lnSpc>
                  <a:spcPts val="2800"/>
                </a:lnSpc>
                <a:spcBef>
                  <a:spcPct val="0"/>
                </a:spcBef>
              </a:pPr>
              <a:r>
                <a:rPr lang="zh-CN" altLang="en-US" sz="2400" b="1" spc="579" dirty="0" smtClean="0">
                  <a:solidFill>
                    <a:srgbClr val="002E6B"/>
                  </a:solidFill>
                  <a:latin typeface="宋体" panose="02010600030101010101" pitchFamily="2" charset="-122"/>
                  <a:ea typeface="宋体" panose="02010600030101010101" pitchFamily="2" charset="-122"/>
                  <a:cs typeface="思源黑体 Medium" panose="020B0600000000000000" charset="-122"/>
                  <a:sym typeface="思源黑体 Medium" panose="020B0600000000000000" charset="-122"/>
                </a:rPr>
                <a:t>汇报人</a:t>
              </a:r>
              <a:endParaRPr lang="zh-CN" altLang="en-US" sz="2400" b="1" spc="579" dirty="0" smtClean="0">
                <a:solidFill>
                  <a:srgbClr val="002E6B"/>
                </a:solidFill>
                <a:latin typeface="宋体" panose="02010600030101010101" pitchFamily="2" charset="-122"/>
                <a:ea typeface="宋体" panose="02010600030101010101" pitchFamily="2" charset="-122"/>
                <a:cs typeface="思源黑体 Medium" panose="020B0600000000000000" charset="-122"/>
                <a:sym typeface="思源黑体 Medium" panose="020B0600000000000000" charset="-122"/>
              </a:endParaRPr>
            </a:p>
          </p:txBody>
        </p:sp>
        <p:sp>
          <p:nvSpPr>
            <p:cNvPr id="23" name="TextBox 23"/>
            <p:cNvSpPr txBox="1"/>
            <p:nvPr/>
          </p:nvSpPr>
          <p:spPr>
            <a:xfrm>
              <a:off x="7642658" y="8267700"/>
              <a:ext cx="6760139" cy="358611"/>
            </a:xfrm>
            <a:prstGeom prst="rect">
              <a:avLst/>
            </a:prstGeom>
          </p:spPr>
          <p:txBody>
            <a:bodyPr lIns="0" tIns="0" rIns="0" bIns="0" rtlCol="0" anchor="t">
              <a:spAutoFit/>
            </a:bodyPr>
            <a:lstStyle/>
            <a:p>
              <a:pPr algn="l">
                <a:lnSpc>
                  <a:spcPts val="2800"/>
                </a:lnSpc>
                <a:spcBef>
                  <a:spcPct val="0"/>
                </a:spcBef>
              </a:pPr>
              <a:endParaRPr lang="zh-CN" altLang="en-US" sz="2400" b="1" spc="579" dirty="0" smtClean="0">
                <a:solidFill>
                  <a:srgbClr val="000000"/>
                </a:solidFill>
                <a:latin typeface="宋体" panose="02010600030101010101" pitchFamily="2" charset="-122"/>
                <a:ea typeface="宋体" panose="02010600030101010101" pitchFamily="2" charset="-122"/>
                <a:cs typeface="宋体" panose="02010600030101010101" pitchFamily="2" charset="-122"/>
                <a:sym typeface="思源黑体" panose="020B0500000000000000" charset="-122"/>
              </a:endParaRPr>
            </a:p>
          </p:txBody>
        </p:sp>
      </p:grpSp>
      <p:sp>
        <p:nvSpPr>
          <p:cNvPr id="24" name="文本框 23"/>
          <p:cNvSpPr txBox="1"/>
          <p:nvPr/>
        </p:nvSpPr>
        <p:spPr>
          <a:xfrm>
            <a:off x="5598160" y="2230755"/>
            <a:ext cx="11165840" cy="3753485"/>
          </a:xfrm>
          <a:prstGeom prst="rect">
            <a:avLst/>
          </a:prstGeom>
          <a:noFill/>
        </p:spPr>
        <p:txBody>
          <a:bodyPr wrap="square" rtlCol="0">
            <a:noAutofit/>
          </a:bodyPr>
          <a:p>
            <a:endParaRPr lang="zh-CN" altLang="en-US" sz="6600" b="1">
              <a:solidFill>
                <a:schemeClr val="bg1"/>
              </a:solidFill>
              <a:latin typeface="宋体" panose="02010600030101010101" pitchFamily="2" charset="-122"/>
              <a:ea typeface="宋体" panose="02010600030101010101" pitchFamily="2" charset="-122"/>
            </a:endParaRPr>
          </a:p>
          <a:p>
            <a:endParaRPr lang="zh-CN" altLang="en-US" sz="6600" b="1">
              <a:solidFill>
                <a:schemeClr val="bg1"/>
              </a:solidFill>
              <a:latin typeface="宋体" panose="02010600030101010101" pitchFamily="2" charset="-122"/>
              <a:ea typeface="宋体" panose="02010600030101010101" pitchFamily="2" charset="-122"/>
            </a:endParaRPr>
          </a:p>
          <a:p>
            <a:pPr marL="2743200" lvl="6" indent="457200" algn="l">
              <a:buClrTx/>
              <a:buSzTx/>
              <a:buFontTx/>
            </a:pPr>
            <a:r>
              <a:rPr lang="zh-CN" altLang="en-US" sz="6600" b="1">
                <a:solidFill>
                  <a:schemeClr val="bg1"/>
                </a:solidFill>
                <a:latin typeface="宋体" panose="02010600030101010101" pitchFamily="2" charset="-122"/>
                <a:ea typeface="宋体" panose="02010600030101010101" pitchFamily="2" charset="-122"/>
              </a:rPr>
              <a:t>期中进度汇报</a:t>
            </a:r>
            <a:endParaRPr lang="zh-CN" altLang="en-US" sz="6600" b="1">
              <a:solidFill>
                <a:schemeClr val="bg1"/>
              </a:solidFill>
              <a:latin typeface="宋体" panose="02010600030101010101" pitchFamily="2" charset="-122"/>
              <a:ea typeface="宋体" panose="02010600030101010101" pitchFamily="2" charset="-122"/>
            </a:endParaRPr>
          </a:p>
        </p:txBody>
      </p:sp>
      <p:sp>
        <p:nvSpPr>
          <p:cNvPr id="25" name="文本框 24"/>
          <p:cNvSpPr txBox="1"/>
          <p:nvPr/>
        </p:nvSpPr>
        <p:spPr>
          <a:xfrm>
            <a:off x="5188585" y="2374265"/>
            <a:ext cx="7851775" cy="768350"/>
          </a:xfrm>
          <a:prstGeom prst="rect">
            <a:avLst/>
          </a:prstGeom>
          <a:noFill/>
        </p:spPr>
        <p:txBody>
          <a:bodyPr wrap="square" rtlCol="0">
            <a:spAutoFit/>
          </a:bodyPr>
          <a:p>
            <a:r>
              <a:rPr lang="zh-CN" altLang="en-US" sz="4400" b="1">
                <a:solidFill>
                  <a:schemeClr val="bg1"/>
                </a:solidFill>
                <a:latin typeface="宋体" panose="02010600030101010101" pitchFamily="2" charset="-122"/>
                <a:ea typeface="宋体" panose="02010600030101010101" pitchFamily="2" charset="-122"/>
                <a:sym typeface="+mn-ea"/>
              </a:rPr>
              <a:t>数据库系统原理课程设计</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25" name="文本框 24"/>
          <p:cNvSpPr txBox="1"/>
          <p:nvPr/>
        </p:nvSpPr>
        <p:spPr>
          <a:xfrm>
            <a:off x="76200" y="1409700"/>
            <a:ext cx="8050530" cy="5462270"/>
          </a:xfrm>
          <a:prstGeom prst="rect">
            <a:avLst/>
          </a:prstGeom>
          <a:noFill/>
        </p:spPr>
        <p:txBody>
          <a:bodyPr wrap="square" rtlCol="0">
            <a:noAutofit/>
          </a:bodyPr>
          <a:p>
            <a:r>
              <a:rPr lang="zh-CN" altLang="en-US" sz="2800" b="1">
                <a:highlight>
                  <a:srgbClr val="C0C0C0"/>
                </a:highlight>
              </a:rPr>
              <a:t>用户（认证）</a:t>
            </a:r>
            <a:r>
              <a:rPr lang="en-US" altLang="zh-CN" sz="2800" b="1">
                <a:highlight>
                  <a:srgbClr val="C0C0C0"/>
                </a:highlight>
              </a:rPr>
              <a:t>:</a:t>
            </a:r>
            <a:endParaRPr lang="zh-CN" altLang="en-US" sz="2800" b="1">
              <a:highlight>
                <a:srgbClr val="C0C0C0"/>
              </a:highlight>
            </a:endParaRPr>
          </a:p>
          <a:p>
            <a:r>
              <a:rPr lang="zh-CN" altLang="en-US" sz="2800" b="1"/>
              <a:t>· POST /api/user/register</a:t>
            </a:r>
            <a:endParaRPr lang="zh-CN" altLang="en-US" sz="2800" b="1"/>
          </a:p>
          <a:p>
            <a:r>
              <a:rPr lang="zh-CN" altLang="en-US" sz="2800" b="1"/>
              <a:t>功能：注册新用户。</a:t>
            </a:r>
            <a:endParaRPr lang="zh-CN" altLang="en-US" sz="2800" b="1"/>
          </a:p>
          <a:p>
            <a:r>
              <a:rPr lang="zh-CN" altLang="en-US" sz="2800" b="1"/>
              <a:t>· POST /api/user/login</a:t>
            </a:r>
            <a:endParaRPr lang="zh-CN" altLang="en-US" sz="2800" b="1"/>
          </a:p>
          <a:p>
            <a:r>
              <a:rPr lang="zh-CN" altLang="en-US" sz="2800" b="1"/>
              <a:t>功能：用户登录。</a:t>
            </a:r>
            <a:endParaRPr lang="zh-CN" altLang="en-US" sz="2800" b="1"/>
          </a:p>
          <a:p>
            <a:r>
              <a:rPr lang="zh-CN" altLang="en-US" sz="2800" b="1">
                <a:highlight>
                  <a:srgbClr val="C0C0C0"/>
                </a:highlight>
              </a:rPr>
              <a:t>数据查询：</a:t>
            </a:r>
            <a:endParaRPr lang="zh-CN" altLang="en-US" sz="2800" b="1">
              <a:highlight>
                <a:srgbClr val="C0C0C0"/>
              </a:highlight>
            </a:endParaRPr>
          </a:p>
          <a:p>
            <a:r>
              <a:rPr lang="zh-CN" altLang="en-US" sz="2800" b="1"/>
              <a:t>· GET /api/data/ships</a:t>
            </a:r>
            <a:endParaRPr lang="zh-CN" altLang="en-US" sz="2800" b="1"/>
          </a:p>
          <a:p>
            <a:r>
              <a:rPr lang="zh-CN" altLang="en-US" sz="2800" b="1"/>
              <a:t>功能：返回所有 distinct ShipID 列表。</a:t>
            </a:r>
            <a:endParaRPr lang="zh-CN" altLang="en-US" sz="2800" b="1"/>
          </a:p>
          <a:p>
            <a:r>
              <a:rPr lang="zh-CN" altLang="en-US" sz="2800" b="1"/>
              <a:t>· GET /api/data/vessel-tracks</a:t>
            </a:r>
            <a:endParaRPr lang="zh-CN" altLang="en-US" sz="2800" b="1"/>
          </a:p>
          <a:p>
            <a:r>
              <a:rPr lang="zh-CN" altLang="en-US" sz="2800" b="1"/>
              <a:t>功能：按船舶与时间范围查询轨迹。</a:t>
            </a:r>
            <a:endParaRPr lang="zh-CN" altLang="en-US" sz="2800" b="1"/>
          </a:p>
          <a:p>
            <a:r>
              <a:rPr lang="zh-CN" altLang="en-US" sz="2800" b="1">
                <a:sym typeface="+mn-ea"/>
              </a:rPr>
              <a:t>· GET /api/data/ocean-environment</a:t>
            </a:r>
            <a:endParaRPr lang="zh-CN" altLang="en-US" sz="2800" b="1"/>
          </a:p>
          <a:p>
            <a:r>
              <a:rPr lang="zh-CN" altLang="en-US" sz="2800" b="1">
                <a:sym typeface="+mn-ea"/>
              </a:rPr>
              <a:t>功能：按经纬度矩形 + 时间范围查询海洋环境观测（带船号）。</a:t>
            </a:r>
            <a:endParaRPr lang="zh-CN" altLang="en-US" sz="2800" b="1"/>
          </a:p>
          <a:p>
            <a:endParaRPr lang="zh-CN" altLang="en-US" sz="2800"/>
          </a:p>
          <a:p>
            <a:endParaRPr lang="zh-CN" altLang="en-US" sz="2800"/>
          </a:p>
        </p:txBody>
      </p:sp>
      <p:sp>
        <p:nvSpPr>
          <p:cNvPr id="26" name="文本框 25"/>
          <p:cNvSpPr txBox="1"/>
          <p:nvPr/>
        </p:nvSpPr>
        <p:spPr>
          <a:xfrm>
            <a:off x="76200" y="7048500"/>
            <a:ext cx="8050530" cy="3039745"/>
          </a:xfrm>
          <a:prstGeom prst="rect">
            <a:avLst/>
          </a:prstGeom>
          <a:noFill/>
        </p:spPr>
        <p:txBody>
          <a:bodyPr wrap="square" rtlCol="0">
            <a:noAutofit/>
          </a:bodyPr>
          <a:p>
            <a:r>
              <a:rPr lang="zh-CN" altLang="en-US" sz="2800" b="1">
                <a:sym typeface="+mn-ea"/>
              </a:rPr>
              <a:t>· POST /api/data/add (管理员)</a:t>
            </a:r>
            <a:endParaRPr lang="zh-CN" altLang="en-US" sz="2800" b="1"/>
          </a:p>
          <a:p>
            <a:r>
              <a:rPr lang="zh-CN" altLang="en-US" sz="2800" b="1">
                <a:sym typeface="+mn-ea"/>
              </a:rPr>
              <a:t>功能：管理员单条添加数据。</a:t>
            </a:r>
            <a:endParaRPr lang="zh-CN" altLang="en-US" sz="2800" b="1"/>
          </a:p>
          <a:p>
            <a:r>
              <a:rPr lang="zh-CN" altLang="en-US" sz="2800" b="1">
                <a:sym typeface="+mn-ea"/>
              </a:rPr>
              <a:t>· POST /api/data/import (管理员) — CSV 批量导入</a:t>
            </a:r>
            <a:endParaRPr lang="zh-CN" altLang="en-US" sz="2800" b="1"/>
          </a:p>
          <a:p>
            <a:r>
              <a:rPr lang="zh-CN" altLang="en-US" sz="2800" b="1">
                <a:sym typeface="+mn-ea"/>
              </a:rPr>
              <a:t>功能：multipart/form-data 上传 CSV（字段名需包含 ship_id, datetime, lat, long, sea_temp, wave_height, wave_period, surge_direction, surge_height）。</a:t>
            </a:r>
            <a:endParaRPr lang="zh-CN" altLang="en-US" sz="2800" b="1"/>
          </a:p>
          <a:p>
            <a:endParaRPr lang="zh-CN" altLang="en-US" sz="2800" b="1"/>
          </a:p>
        </p:txBody>
      </p:sp>
      <p:sp>
        <p:nvSpPr>
          <p:cNvPr id="3" name="文本框 2"/>
          <p:cNvSpPr txBox="1"/>
          <p:nvPr/>
        </p:nvSpPr>
        <p:spPr>
          <a:xfrm>
            <a:off x="8183245" y="1416050"/>
            <a:ext cx="9418955" cy="3538220"/>
          </a:xfrm>
          <a:prstGeom prst="rect">
            <a:avLst/>
          </a:prstGeom>
          <a:noFill/>
        </p:spPr>
        <p:txBody>
          <a:bodyPr wrap="square" rtlCol="0">
            <a:spAutoFit/>
          </a:bodyPr>
          <a:p>
            <a:r>
              <a:rPr lang="zh-CN" altLang="en-US" sz="2800" b="1">
                <a:highlight>
                  <a:srgbClr val="C0C0C0"/>
                </a:highlight>
                <a:sym typeface="+mn-ea"/>
              </a:rPr>
              <a:t>操作记录：</a:t>
            </a:r>
            <a:r>
              <a:rPr lang="zh-CN" altLang="en-US" sz="2800" b="1">
                <a:sym typeface="+mn-ea"/>
              </a:rPr>
              <a:t> </a:t>
            </a:r>
            <a:endParaRPr lang="zh-CN" altLang="en-US" sz="2800" b="1">
              <a:sym typeface="+mn-ea"/>
            </a:endParaRPr>
          </a:p>
          <a:p>
            <a:r>
              <a:rPr lang="en-US" altLang="zh-CN" sz="2800" b="1">
                <a:sym typeface="+mn-ea"/>
              </a:rPr>
              <a:t>· </a:t>
            </a:r>
            <a:r>
              <a:rPr lang="zh-CN" altLang="en-US" sz="2800" b="1">
                <a:sym typeface="+mn-ea"/>
              </a:rPr>
              <a:t>GET /api/record/operations (管理员)</a:t>
            </a:r>
            <a:endParaRPr lang="zh-CN" altLang="en-US" sz="2800" b="1"/>
          </a:p>
          <a:p>
            <a:r>
              <a:rPr lang="zh-CN" altLang="en-US" sz="2800" b="1">
                <a:sym typeface="+mn-ea"/>
              </a:rPr>
              <a:t>功能：分页查询操作记录（包含用户信息及关联数据的 ship_id、data_time）。</a:t>
            </a:r>
            <a:br>
              <a:rPr lang="zh-CN" altLang="en-US" sz="2800" b="1">
                <a:sym typeface="+mn-ea"/>
              </a:rPr>
            </a:br>
            <a:r>
              <a:rPr lang="zh-CN" altLang="en-US" sz="2800" b="1">
                <a:sym typeface="+mn-ea"/>
              </a:rPr>
              <a:t>· GET /api/record/stats (管理员)</a:t>
            </a:r>
            <a:endParaRPr lang="zh-CN" altLang="en-US" sz="2800" b="1">
              <a:sym typeface="+mn-ea"/>
            </a:endParaRPr>
          </a:p>
          <a:p>
            <a:r>
              <a:rPr lang="zh-CN" altLang="en-US" sz="2800" b="1">
                <a:sym typeface="+mn-ea"/>
              </a:rPr>
              <a:t>功能：按操作类型汇总、按用户排行、最近 7 天活动计数。</a:t>
            </a:r>
            <a:endParaRPr lang="zh-CN" altLang="en-US" sz="2800" b="1"/>
          </a:p>
          <a:p>
            <a:r>
              <a:rPr lang="zh-CN" altLang="en-US" sz="2800" b="1">
                <a:sym typeface="+mn-ea"/>
              </a:rPr>
              <a:t>· POST /api/record/cleanup (管理员)</a:t>
            </a:r>
            <a:endParaRPr lang="zh-CN" altLang="en-US" sz="2800" b="1"/>
          </a:p>
          <a:p>
            <a:r>
              <a:rPr lang="zh-CN" altLang="en-US" sz="2800" b="1">
                <a:sym typeface="+mn-ea"/>
              </a:rPr>
              <a:t>功能：删除早于指定天数（默认 90 天）的旧记录。</a:t>
            </a:r>
            <a:endParaRPr lang="zh-CN" altLang="en-US"/>
          </a:p>
        </p:txBody>
      </p:sp>
      <p:pic>
        <p:nvPicPr>
          <p:cNvPr id="4" name="图片 3"/>
          <p:cNvPicPr>
            <a:picLocks noChangeAspect="1"/>
          </p:cNvPicPr>
          <p:nvPr/>
        </p:nvPicPr>
        <p:blipFill>
          <a:blip r:embed="rId3"/>
          <a:stretch>
            <a:fillRect/>
          </a:stretch>
        </p:blipFill>
        <p:spPr>
          <a:xfrm>
            <a:off x="8305800" y="4954270"/>
            <a:ext cx="8519160" cy="5209540"/>
          </a:xfrm>
          <a:prstGeom prst="rect">
            <a:avLst/>
          </a:prstGeom>
        </p:spPr>
      </p:pic>
      <p:sp>
        <p:nvSpPr>
          <p:cNvPr id="5" name="文本框 4"/>
          <p:cNvSpPr txBox="1"/>
          <p:nvPr/>
        </p:nvSpPr>
        <p:spPr>
          <a:xfrm>
            <a:off x="17068800" y="5336540"/>
            <a:ext cx="613410" cy="4445635"/>
          </a:xfrm>
          <a:prstGeom prst="rect">
            <a:avLst/>
          </a:prstGeom>
          <a:noFill/>
        </p:spPr>
        <p:txBody>
          <a:bodyPr vert="eaVert" wrap="square" rtlCol="0">
            <a:spAutoFit/>
          </a:bodyPr>
          <a:p>
            <a:r>
              <a:rPr lang="zh-CN" altLang="en-US" sz="2800" b="1">
                <a:solidFill>
                  <a:srgbClr val="FF0000"/>
                </a:solidFill>
              </a:rPr>
              <a:t>后端功能测试脚本执行结果</a:t>
            </a:r>
            <a:endParaRPr lang="zh-CN" altLang="en-US" sz="2800" b="1">
              <a:solidFill>
                <a:srgbClr val="FF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10473690" cy="739775"/>
          </a:xfrm>
          <a:prstGeom prst="rect">
            <a:avLst/>
          </a:prstGeom>
          <a:noFill/>
        </p:spPr>
        <p:txBody>
          <a:bodyPr wrap="square" rtlCol="0">
            <a:spAutoFit/>
          </a:bodyPr>
          <a:p>
            <a:r>
              <a:rPr lang="zh-CN" altLang="en-US" sz="4220" b="1">
                <a:solidFill>
                  <a:schemeClr val="bg1"/>
                </a:solidFill>
              </a:rPr>
              <a:t>前沿调研当前进度</a:t>
            </a:r>
            <a:endParaRPr lang="zh-CN" altLang="en-US" sz="4220" b="1">
              <a:solidFill>
                <a:schemeClr val="bg1"/>
              </a:solidFill>
            </a:endParaRPr>
          </a:p>
        </p:txBody>
      </p:sp>
      <p:sp>
        <p:nvSpPr>
          <p:cNvPr id="15" name="文本框 14"/>
          <p:cNvSpPr txBox="1"/>
          <p:nvPr/>
        </p:nvSpPr>
        <p:spPr>
          <a:xfrm>
            <a:off x="276860" y="1385570"/>
            <a:ext cx="17681575" cy="1400175"/>
          </a:xfrm>
          <a:prstGeom prst="rect">
            <a:avLst/>
          </a:prstGeom>
          <a:noFill/>
          <a:ln w="28575" cmpd="sng">
            <a:solidFill>
              <a:schemeClr val="tx1"/>
            </a:solidFill>
            <a:prstDash val="solid"/>
          </a:ln>
        </p:spPr>
        <p:txBody>
          <a:bodyPr wrap="square" rtlCol="0">
            <a:noAutofit/>
          </a:bodyPr>
          <a:p>
            <a:r>
              <a:rPr lang="zh-CN" altLang="en-US" sz="2800" b="1"/>
              <a:t>我们小组选择在上学期</a:t>
            </a:r>
            <a:r>
              <a:rPr lang="en-US" altLang="zh-CN" sz="2800" b="1">
                <a:highlight>
                  <a:srgbClr val="FFFF00"/>
                </a:highlight>
              </a:rPr>
              <a:t>“</a:t>
            </a:r>
            <a:r>
              <a:rPr lang="zh-CN" altLang="en-US" sz="2800" b="1">
                <a:highlight>
                  <a:srgbClr val="FFFF00"/>
                </a:highlight>
              </a:rPr>
              <a:t>多模态数据检索</a:t>
            </a:r>
            <a:r>
              <a:rPr lang="en-US" altLang="zh-CN" sz="2800" b="1">
                <a:highlight>
                  <a:srgbClr val="FFFF00"/>
                </a:highlight>
              </a:rPr>
              <a:t>”</a:t>
            </a:r>
            <a:r>
              <a:rPr lang="zh-CN" altLang="en-US" sz="2800" b="1"/>
              <a:t>的前沿调研主题下，不再泛泛而谈简单陈列已有成果，而是选择纵深研究。其中我负责</a:t>
            </a:r>
            <a:r>
              <a:rPr lang="en-US" altLang="zh-CN" sz="2800" b="1">
                <a:highlight>
                  <a:srgbClr val="FFFF00"/>
                </a:highlight>
              </a:rPr>
              <a:t>“</a:t>
            </a:r>
            <a:r>
              <a:rPr lang="zh-CN" altLang="en-US" sz="2800" b="1">
                <a:highlight>
                  <a:srgbClr val="FFFF00"/>
                </a:highlight>
              </a:rPr>
              <a:t>工具链调研</a:t>
            </a:r>
            <a:r>
              <a:rPr lang="en-US" altLang="zh-CN" sz="2800" b="1">
                <a:highlight>
                  <a:srgbClr val="FFFF00"/>
                </a:highlight>
              </a:rPr>
              <a:t>”</a:t>
            </a:r>
            <a:r>
              <a:rPr lang="zh-CN" altLang="en-US" sz="2800" b="1"/>
              <a:t>部分，目的是在我上学期调研的基础上进一步对比分析</a:t>
            </a:r>
            <a:r>
              <a:rPr lang="zh-CN" altLang="en-US" sz="2800" b="1" u="sng"/>
              <a:t>3个主流向量数据库</a:t>
            </a:r>
            <a:r>
              <a:rPr lang="zh-CN" altLang="en-US" sz="2800" b="1"/>
              <a:t>（如Milvus, Weaviate, Pinecone），从架构、性能、生态、易用性等维度给出多模态数据库</a:t>
            </a:r>
            <a:r>
              <a:rPr lang="zh-CN" altLang="en-US" sz="2800" b="1"/>
              <a:t>的选型建议。</a:t>
            </a:r>
            <a:endParaRPr lang="zh-CN" altLang="en-US" sz="2800" b="1"/>
          </a:p>
          <a:p>
            <a:endParaRPr lang="zh-CN" altLang="en-US" sz="2800" b="1"/>
          </a:p>
        </p:txBody>
      </p:sp>
      <p:pic>
        <p:nvPicPr>
          <p:cNvPr id="4" name="图片 3"/>
          <p:cNvPicPr>
            <a:picLocks noChangeAspect="1"/>
          </p:cNvPicPr>
          <p:nvPr/>
        </p:nvPicPr>
        <p:blipFill>
          <a:blip r:embed="rId3"/>
          <a:stretch>
            <a:fillRect/>
          </a:stretch>
        </p:blipFill>
        <p:spPr>
          <a:xfrm>
            <a:off x="304800" y="3390900"/>
            <a:ext cx="12079605" cy="4843145"/>
          </a:xfrm>
          <a:prstGeom prst="rect">
            <a:avLst/>
          </a:prstGeom>
        </p:spPr>
      </p:pic>
      <p:sp>
        <p:nvSpPr>
          <p:cNvPr id="5" name="文本框 4"/>
          <p:cNvSpPr txBox="1"/>
          <p:nvPr/>
        </p:nvSpPr>
        <p:spPr>
          <a:xfrm>
            <a:off x="389255" y="8724900"/>
            <a:ext cx="10236835" cy="654050"/>
          </a:xfrm>
          <a:prstGeom prst="rect">
            <a:avLst/>
          </a:prstGeom>
          <a:noFill/>
        </p:spPr>
        <p:txBody>
          <a:bodyPr wrap="square" rtlCol="0">
            <a:noAutofit/>
          </a:bodyPr>
          <a:p>
            <a:r>
              <a:rPr lang="zh-CN" altLang="en-US" sz="2400" b="1"/>
              <a:t>表格在飞书文档中绘制，详情可点击链接跳转完整</a:t>
            </a:r>
            <a:r>
              <a:rPr lang="zh-CN" altLang="en-US" sz="2400" b="1"/>
              <a:t>表格：</a:t>
            </a:r>
            <a:endParaRPr lang="zh-CN" altLang="en-US"/>
          </a:p>
          <a:p>
            <a:r>
              <a:rPr lang="zh-CN" altLang="en-US"/>
              <a:t>https://jcnwk6k3cml5.feishu.cn/wiki/OnrvwYg1RiJfCYkavpLcu8Emnxg#share-BpmZdtpYSooyjjxiphtctKy5nHv</a:t>
            </a:r>
            <a:endParaRPr lang="zh-CN" altLang="en-US"/>
          </a:p>
          <a:p>
            <a:endParaRPr lang="zh-CN" altLang="en-US"/>
          </a:p>
        </p:txBody>
      </p:sp>
      <p:sp>
        <p:nvSpPr>
          <p:cNvPr id="6" name="文本框 5"/>
          <p:cNvSpPr txBox="1"/>
          <p:nvPr/>
        </p:nvSpPr>
        <p:spPr>
          <a:xfrm>
            <a:off x="12496165" y="3878580"/>
            <a:ext cx="5563235" cy="3877945"/>
          </a:xfrm>
          <a:prstGeom prst="rect">
            <a:avLst/>
          </a:prstGeom>
          <a:noFill/>
        </p:spPr>
        <p:txBody>
          <a:bodyPr wrap="square" rtlCol="0">
            <a:noAutofit/>
          </a:bodyPr>
          <a:p>
            <a:pPr indent="457200"/>
            <a:r>
              <a:rPr lang="zh-CN" altLang="en-US" sz="2800" b="1"/>
              <a:t>除此</a:t>
            </a:r>
            <a:r>
              <a:rPr lang="zh-CN" altLang="en-US" sz="2800" b="1"/>
              <a:t>调研表格之外，我详细阅读了三个向量数据库的开源文件，预计在最终前沿调研的展示中结合源码和设计思想以及三个向量数据库的典型用例，进一步深化三个向量数据库的区别和联系，</a:t>
            </a:r>
            <a:r>
              <a:rPr lang="zh-CN" altLang="en-US" sz="2800" b="1">
                <a:sym typeface="+mn-ea"/>
              </a:rPr>
              <a:t>从架构、性能、生态、易用性等维度给出多模态数据库的选型建议。</a:t>
            </a:r>
            <a:endParaRPr lang="zh-CN" altLang="en-US" sz="2800" b="1"/>
          </a:p>
          <a:p>
            <a:endParaRPr lang="zh-CN" altLang="en-US" sz="2800" b="1"/>
          </a:p>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7" name="TextBox 10"/>
          <p:cNvSpPr txBox="1"/>
          <p:nvPr/>
        </p:nvSpPr>
        <p:spPr>
          <a:xfrm>
            <a:off x="-533400" y="-114300"/>
            <a:ext cx="3978275" cy="1292225"/>
          </a:xfrm>
          <a:prstGeom prst="rect">
            <a:avLst/>
          </a:prstGeom>
        </p:spPr>
        <p:txBody>
          <a:bodyPr wrap="square" lIns="0" tIns="0" rIns="0" bIns="0" rtlCol="0" anchor="t">
            <a:spAutoFit/>
          </a:bodyPr>
          <a:p>
            <a:pPr algn="ctr">
              <a:lnSpc>
                <a:spcPts val="10080"/>
              </a:lnSpc>
              <a:spcBef>
                <a:spcPct val="0"/>
              </a:spcBef>
            </a:pPr>
            <a:r>
              <a:rPr lang="en-US" sz="5400" spc="2928">
                <a:solidFill>
                  <a:srgbClr val="FFFFFF"/>
                </a:solidFill>
                <a:latin typeface="庞门正道标题体" panose="02010600030101010101" charset="-122"/>
                <a:ea typeface="庞门正道标题体" panose="02010600030101010101" charset="-122"/>
                <a:cs typeface="庞门正道标题体" panose="02010600030101010101" charset="-122"/>
                <a:sym typeface="思源黑体 Bold" panose="020B0800000000000000" charset="-122"/>
              </a:rPr>
              <a:t>目录</a:t>
            </a:r>
            <a:endParaRPr lang="en-US" sz="5400" spc="2928">
              <a:solidFill>
                <a:srgbClr val="FFFFFF"/>
              </a:solidFill>
              <a:latin typeface="庞门正道标题体" panose="02010600030101010101" charset="-122"/>
              <a:ea typeface="庞门正道标题体" panose="02010600030101010101" charset="-122"/>
              <a:cs typeface="庞门正道标题体" panose="02010600030101010101" charset="-122"/>
              <a:sym typeface="思源黑体 Bold" panose="020B0800000000000000" charset="-122"/>
            </a:endParaRPr>
          </a:p>
        </p:txBody>
      </p:sp>
      <p:sp>
        <p:nvSpPr>
          <p:cNvPr id="27" name="文本框 26"/>
          <p:cNvSpPr txBox="1"/>
          <p:nvPr/>
        </p:nvSpPr>
        <p:spPr>
          <a:xfrm>
            <a:off x="2286000" y="150495"/>
            <a:ext cx="2357120" cy="922020"/>
          </a:xfrm>
          <a:prstGeom prst="rect">
            <a:avLst/>
          </a:prstGeom>
          <a:noFill/>
        </p:spPr>
        <p:txBody>
          <a:bodyPr wrap="square" rtlCol="0">
            <a:spAutoFit/>
          </a:bodyPr>
          <a:p>
            <a:r>
              <a:rPr lang="en-US" altLang="zh-CN" sz="5400" b="1">
                <a:solidFill>
                  <a:schemeClr val="bg1"/>
                </a:solidFill>
              </a:rPr>
              <a:t>outline</a:t>
            </a:r>
            <a:endParaRPr lang="en-US" altLang="zh-CN" sz="5400" b="1">
              <a:solidFill>
                <a:schemeClr val="bg1"/>
              </a:solidFill>
            </a:endParaRPr>
          </a:p>
        </p:txBody>
      </p:sp>
      <p:pic>
        <p:nvPicPr>
          <p:cNvPr id="11" name="图片 10" descr="图片包含 户外艺术系列, 网&#10;&#10;描述已自动生成"/>
          <p:cNvPicPr>
            <a:picLocks noChangeAspect="1"/>
          </p:cNvPicPr>
          <p:nvPr/>
        </p:nvPicPr>
        <p:blipFill>
          <a:blip r:embed="rId2" cstate="screen">
            <a:duotone>
              <a:schemeClr val="accent1">
                <a:shade val="45000"/>
                <a:satMod val="135000"/>
              </a:schemeClr>
              <a:prstClr val="white"/>
            </a:duotone>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rot="6705905">
            <a:off x="-145415" y="2047240"/>
            <a:ext cx="7065645" cy="7379970"/>
          </a:xfrm>
          <a:prstGeom prst="rect">
            <a:avLst/>
          </a:prstGeom>
        </p:spPr>
      </p:pic>
      <p:grpSp>
        <p:nvGrpSpPr>
          <p:cNvPr id="12" name="组合 11"/>
          <p:cNvGrpSpPr/>
          <p:nvPr>
            <p:custDataLst>
              <p:tags r:id="rId4"/>
            </p:custDataLst>
          </p:nvPr>
        </p:nvGrpSpPr>
        <p:grpSpPr>
          <a:xfrm>
            <a:off x="8919845" y="2813050"/>
            <a:ext cx="7653655" cy="706755"/>
            <a:chOff x="13927" y="4430"/>
            <a:chExt cx="12053" cy="1113"/>
          </a:xfrm>
        </p:grpSpPr>
        <p:sp>
          <p:nvSpPr>
            <p:cNvPr id="100" name="文本框 99"/>
            <p:cNvSpPr txBox="1"/>
            <p:nvPr>
              <p:custDataLst>
                <p:tags r:id="rId5"/>
              </p:custDataLst>
            </p:nvPr>
          </p:nvSpPr>
          <p:spPr>
            <a:xfrm>
              <a:off x="15763" y="4430"/>
              <a:ext cx="10217" cy="1113"/>
            </a:xfrm>
            <a:prstGeom prst="rect">
              <a:avLst/>
            </a:prstGeom>
            <a:noFill/>
          </p:spPr>
          <p:txBody>
            <a:bodyPr wrap="square" rtlCol="0">
              <a:spAutoFit/>
            </a:bodyPr>
            <a:p>
              <a:r>
                <a:rPr lang="en-US" altLang="zh-CN" sz="4000" b="1" spc="100" dirty="0">
                  <a:latin typeface="微软雅黑" panose="020B0503020204020204" charset="-122"/>
                  <a:ea typeface="微软雅黑" panose="020B0503020204020204" charset="-122"/>
                </a:rPr>
                <a:t>应用系统开发进度计划表</a:t>
              </a:r>
              <a:endParaRPr lang="en-US" altLang="zh-CN" sz="4000" b="1" spc="100" dirty="0">
                <a:latin typeface="微软雅黑" panose="020B0503020204020204" charset="-122"/>
                <a:ea typeface="微软雅黑" panose="020B0503020204020204" charset="-122"/>
              </a:endParaRPr>
            </a:p>
          </p:txBody>
        </p:sp>
        <p:sp>
          <p:nvSpPr>
            <p:cNvPr id="88" name="文本框 87"/>
            <p:cNvSpPr txBox="1"/>
            <p:nvPr>
              <p:custDataLst>
                <p:tags r:id="rId6"/>
              </p:custDataLst>
            </p:nvPr>
          </p:nvSpPr>
          <p:spPr>
            <a:xfrm>
              <a:off x="13927" y="4430"/>
              <a:ext cx="1622" cy="1113"/>
            </a:xfrm>
            <a:prstGeom prst="rect">
              <a:avLst/>
            </a:prstGeom>
            <a:noFill/>
          </p:spPr>
          <p:txBody>
            <a:bodyPr wrap="square" rtlCol="0">
              <a:spAutoFit/>
            </a:bodyPr>
            <a:p>
              <a:pPr algn="r"/>
              <a:r>
                <a:rPr lang="en-US" altLang="zh-CN" sz="4000" b="1" spc="100" dirty="0">
                  <a:solidFill>
                    <a:schemeClr val="accent1">
                      <a:lumMod val="75000"/>
                    </a:schemeClr>
                  </a:solidFill>
                  <a:latin typeface="微软雅黑" panose="020B0503020204020204" charset="-122"/>
                  <a:ea typeface="微软雅黑" panose="020B0503020204020204" charset="-122"/>
                </a:rPr>
                <a:t>01</a:t>
              </a:r>
              <a:endParaRPr lang="en-US" altLang="zh-CN" sz="4000" b="1" spc="100" dirty="0">
                <a:solidFill>
                  <a:schemeClr val="accent1">
                    <a:lumMod val="75000"/>
                  </a:schemeClr>
                </a:solidFill>
                <a:latin typeface="微软雅黑" panose="020B0503020204020204" charset="-122"/>
                <a:ea typeface="微软雅黑" panose="020B0503020204020204" charset="-122"/>
              </a:endParaRPr>
            </a:p>
          </p:txBody>
        </p:sp>
      </p:grpSp>
      <p:grpSp>
        <p:nvGrpSpPr>
          <p:cNvPr id="6" name="组合 5"/>
          <p:cNvGrpSpPr/>
          <p:nvPr>
            <p:custDataLst>
              <p:tags r:id="rId7"/>
            </p:custDataLst>
          </p:nvPr>
        </p:nvGrpSpPr>
        <p:grpSpPr>
          <a:xfrm>
            <a:off x="8769985" y="4968875"/>
            <a:ext cx="8026400" cy="715645"/>
            <a:chOff x="13811" y="6145"/>
            <a:chExt cx="12640" cy="1127"/>
          </a:xfrm>
        </p:grpSpPr>
        <p:sp>
          <p:nvSpPr>
            <p:cNvPr id="101" name="文本框 100"/>
            <p:cNvSpPr txBox="1"/>
            <p:nvPr>
              <p:custDataLst>
                <p:tags r:id="rId8"/>
              </p:custDataLst>
            </p:nvPr>
          </p:nvSpPr>
          <p:spPr>
            <a:xfrm>
              <a:off x="15763" y="6145"/>
              <a:ext cx="10688" cy="1113"/>
            </a:xfrm>
            <a:prstGeom prst="rect">
              <a:avLst/>
            </a:prstGeom>
            <a:noFill/>
          </p:spPr>
          <p:txBody>
            <a:bodyPr wrap="square" rtlCol="0">
              <a:spAutoFit/>
            </a:bodyPr>
            <a:p>
              <a:r>
                <a:rPr sz="4000" b="1" spc="100" dirty="0">
                  <a:latin typeface="微软雅黑" panose="020B0503020204020204" charset="-122"/>
                  <a:ea typeface="微软雅黑" panose="020B0503020204020204" charset="-122"/>
                  <a:sym typeface="+mn-ea"/>
                </a:rPr>
                <a:t>应用系统开发当前进度</a:t>
              </a:r>
              <a:endParaRPr sz="4000" b="1" spc="100" dirty="0">
                <a:latin typeface="微软雅黑" panose="020B0503020204020204" charset="-122"/>
                <a:ea typeface="微软雅黑" panose="020B0503020204020204" charset="-122"/>
                <a:sym typeface="+mn-ea"/>
              </a:endParaRPr>
            </a:p>
          </p:txBody>
        </p:sp>
        <p:sp>
          <p:nvSpPr>
            <p:cNvPr id="89" name="文本框 88"/>
            <p:cNvSpPr txBox="1"/>
            <p:nvPr>
              <p:custDataLst>
                <p:tags r:id="rId9"/>
              </p:custDataLst>
            </p:nvPr>
          </p:nvSpPr>
          <p:spPr>
            <a:xfrm>
              <a:off x="13811" y="6159"/>
              <a:ext cx="1738" cy="1113"/>
            </a:xfrm>
            <a:prstGeom prst="rect">
              <a:avLst/>
            </a:prstGeom>
            <a:noFill/>
          </p:spPr>
          <p:txBody>
            <a:bodyPr wrap="square" rtlCol="0">
              <a:spAutoFit/>
            </a:bodyPr>
            <a:p>
              <a:pPr algn="r"/>
              <a:r>
                <a:rPr lang="en-US" altLang="zh-CN" sz="4000" b="1" spc="100" dirty="0">
                  <a:solidFill>
                    <a:schemeClr val="accent1">
                      <a:lumMod val="75000"/>
                    </a:schemeClr>
                  </a:solidFill>
                  <a:latin typeface="微软雅黑" panose="020B0503020204020204" charset="-122"/>
                  <a:ea typeface="微软雅黑" panose="020B0503020204020204" charset="-122"/>
                </a:rPr>
                <a:t>02</a:t>
              </a:r>
              <a:endParaRPr lang="en-US" altLang="zh-CN" sz="4000" b="1" spc="100" dirty="0">
                <a:solidFill>
                  <a:schemeClr val="accent1">
                    <a:lumMod val="75000"/>
                  </a:schemeClr>
                </a:solidFill>
                <a:latin typeface="微软雅黑" panose="020B0503020204020204" charset="-122"/>
                <a:ea typeface="微软雅黑" panose="020B0503020204020204" charset="-122"/>
              </a:endParaRPr>
            </a:p>
          </p:txBody>
        </p:sp>
      </p:grpSp>
      <p:grpSp>
        <p:nvGrpSpPr>
          <p:cNvPr id="10" name="组合 9"/>
          <p:cNvGrpSpPr/>
          <p:nvPr>
            <p:custDataLst>
              <p:tags r:id="rId10"/>
            </p:custDataLst>
          </p:nvPr>
        </p:nvGrpSpPr>
        <p:grpSpPr>
          <a:xfrm>
            <a:off x="8846185" y="7218045"/>
            <a:ext cx="7484110" cy="716915"/>
            <a:chOff x="13931" y="7887"/>
            <a:chExt cx="11786" cy="1129"/>
          </a:xfrm>
        </p:grpSpPr>
        <p:sp>
          <p:nvSpPr>
            <p:cNvPr id="106" name="文本框 105"/>
            <p:cNvSpPr txBox="1"/>
            <p:nvPr>
              <p:custDataLst>
                <p:tags r:id="rId11"/>
              </p:custDataLst>
            </p:nvPr>
          </p:nvSpPr>
          <p:spPr>
            <a:xfrm>
              <a:off x="15763" y="7903"/>
              <a:ext cx="9954" cy="1113"/>
            </a:xfrm>
            <a:prstGeom prst="rect">
              <a:avLst/>
            </a:prstGeom>
            <a:noFill/>
          </p:spPr>
          <p:txBody>
            <a:bodyPr wrap="square" rtlCol="0">
              <a:spAutoFit/>
            </a:bodyPr>
            <a:p>
              <a:r>
                <a:rPr sz="4000" b="1" spc="100" dirty="0">
                  <a:latin typeface="微软雅黑" panose="020B0503020204020204" charset="-122"/>
                  <a:ea typeface="微软雅黑" panose="020B0503020204020204" charset="-122"/>
                  <a:sym typeface="+mn-ea"/>
                </a:rPr>
                <a:t>前沿调研当前进度</a:t>
              </a:r>
              <a:endParaRPr sz="4000" b="1" spc="100" dirty="0">
                <a:latin typeface="微软雅黑" panose="020B0503020204020204" charset="-122"/>
                <a:ea typeface="微软雅黑" panose="020B0503020204020204" charset="-122"/>
                <a:sym typeface="+mn-ea"/>
              </a:endParaRPr>
            </a:p>
          </p:txBody>
        </p:sp>
        <p:sp>
          <p:nvSpPr>
            <p:cNvPr id="91" name="文本框 90"/>
            <p:cNvSpPr txBox="1"/>
            <p:nvPr>
              <p:custDataLst>
                <p:tags r:id="rId12"/>
              </p:custDataLst>
            </p:nvPr>
          </p:nvSpPr>
          <p:spPr>
            <a:xfrm>
              <a:off x="13931" y="7887"/>
              <a:ext cx="1618" cy="1113"/>
            </a:xfrm>
            <a:prstGeom prst="rect">
              <a:avLst/>
            </a:prstGeom>
            <a:noFill/>
          </p:spPr>
          <p:txBody>
            <a:bodyPr wrap="square" rtlCol="0">
              <a:spAutoFit/>
            </a:bodyPr>
            <a:p>
              <a:pPr algn="r"/>
              <a:r>
                <a:rPr lang="en-US" altLang="zh-CN" sz="4000" b="1" spc="100" dirty="0">
                  <a:solidFill>
                    <a:schemeClr val="accent1">
                      <a:lumMod val="75000"/>
                    </a:schemeClr>
                  </a:solidFill>
                  <a:latin typeface="微软雅黑" panose="020B0503020204020204" charset="-122"/>
                  <a:ea typeface="微软雅黑" panose="020B0503020204020204" charset="-122"/>
                </a:rPr>
                <a:t>03</a:t>
              </a:r>
              <a:endParaRPr lang="en-US" altLang="zh-CN" sz="4000" b="1" spc="100" dirty="0">
                <a:solidFill>
                  <a:schemeClr val="accent1">
                    <a:lumMod val="75000"/>
                  </a:schemeClr>
                </a:solidFill>
                <a:latin typeface="微软雅黑" panose="020B0503020204020204" charset="-122"/>
                <a:ea typeface="微软雅黑" panose="020B050302020402020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816850" cy="739775"/>
          </a:xfrm>
          <a:prstGeom prst="rect">
            <a:avLst/>
          </a:prstGeom>
          <a:noFill/>
        </p:spPr>
        <p:txBody>
          <a:bodyPr wrap="square" rtlCol="0">
            <a:spAutoFit/>
          </a:bodyPr>
          <a:p>
            <a:r>
              <a:rPr lang="zh-CN" altLang="en-US" sz="4220" b="1">
                <a:solidFill>
                  <a:schemeClr val="bg1"/>
                </a:solidFill>
              </a:rPr>
              <a:t>应用系统开发进度计划表</a:t>
            </a:r>
            <a:endParaRPr lang="zh-CN" altLang="en-US" sz="4220" b="1">
              <a:solidFill>
                <a:schemeClr val="bg1"/>
              </a:solidFill>
            </a:endParaRPr>
          </a:p>
        </p:txBody>
      </p:sp>
      <p:pic>
        <p:nvPicPr>
          <p:cNvPr id="14" name="图片 13"/>
          <p:cNvPicPr>
            <a:picLocks noChangeAspect="1"/>
          </p:cNvPicPr>
          <p:nvPr/>
        </p:nvPicPr>
        <p:blipFill>
          <a:blip r:embed="rId3"/>
          <a:stretch>
            <a:fillRect/>
          </a:stretch>
        </p:blipFill>
        <p:spPr>
          <a:xfrm>
            <a:off x="228600" y="1536065"/>
            <a:ext cx="14343380" cy="8530590"/>
          </a:xfrm>
          <a:prstGeom prst="rect">
            <a:avLst/>
          </a:prstGeom>
        </p:spPr>
      </p:pic>
      <p:sp>
        <p:nvSpPr>
          <p:cNvPr id="15" name="文本框 14"/>
          <p:cNvSpPr txBox="1"/>
          <p:nvPr/>
        </p:nvSpPr>
        <p:spPr>
          <a:xfrm>
            <a:off x="8077200" y="9410700"/>
            <a:ext cx="10236835" cy="654050"/>
          </a:xfrm>
          <a:prstGeom prst="rect">
            <a:avLst/>
          </a:prstGeom>
          <a:noFill/>
        </p:spPr>
        <p:txBody>
          <a:bodyPr wrap="square" rtlCol="0">
            <a:noAutofit/>
          </a:bodyPr>
          <a:p>
            <a:r>
              <a:rPr lang="zh-CN" altLang="en-US" sz="2400" b="1"/>
              <a:t>进度时间轴在飞书文档中绘制，详情可点击链接跳转完整进度计划表：</a:t>
            </a:r>
            <a:endParaRPr lang="zh-CN" altLang="en-US"/>
          </a:p>
          <a:p>
            <a:r>
              <a:rPr lang="zh-CN" altLang="en-US"/>
              <a:t>https://jcnwk6k3cml5.feishu.cn/wiki/OnrvwYg1RiJfCYkavpLcu8Emnxg#share-BpmZdtpYSooyjjxiphtctKy5nHv</a:t>
            </a:r>
            <a:endParaRPr lang="zh-CN" altLang="en-US"/>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4" name="文本框 3"/>
          <p:cNvSpPr txBox="1"/>
          <p:nvPr/>
        </p:nvSpPr>
        <p:spPr>
          <a:xfrm>
            <a:off x="260985" y="2324100"/>
            <a:ext cx="17732375" cy="1263015"/>
          </a:xfrm>
          <a:prstGeom prst="rect">
            <a:avLst/>
          </a:prstGeom>
          <a:noFill/>
          <a:ln w="28575" cmpd="sng">
            <a:solidFill>
              <a:schemeClr val="tx1"/>
            </a:solidFill>
            <a:prstDash val="solid"/>
          </a:ln>
        </p:spPr>
        <p:txBody>
          <a:bodyPr wrap="square" rtlCol="0">
            <a:noAutofit/>
          </a:bodyPr>
          <a:p>
            <a:r>
              <a:rPr lang="zh-CN" altLang="en-US" sz="2800" b="1">
                <a:highlight>
                  <a:srgbClr val="FFFF00"/>
                </a:highlight>
              </a:rPr>
              <a:t>第一阶段：数据库搭建</a:t>
            </a:r>
            <a:endParaRPr lang="zh-CN" altLang="en-US" sz="2800" b="1">
              <a:highlight>
                <a:srgbClr val="FFFF00"/>
              </a:highlight>
            </a:endParaRPr>
          </a:p>
          <a:p>
            <a:r>
              <a:rPr lang="zh-CN" altLang="en-US" sz="2400" b="1">
                <a:highlight>
                  <a:srgbClr val="C0C0C0"/>
                </a:highlight>
              </a:rPr>
              <a:t>第1步：</a:t>
            </a:r>
            <a:r>
              <a:rPr lang="zh-CN" altLang="en-US" sz="2400" b="1"/>
              <a:t>创建数据库和表结</a:t>
            </a:r>
            <a:r>
              <a:rPr lang="zh-CN" altLang="en-US" sz="2400" b="1"/>
              <a:t>构	</a:t>
            </a:r>
            <a:endParaRPr lang="zh-CN" altLang="en-US" sz="2400" b="1"/>
          </a:p>
          <a:p>
            <a:r>
              <a:rPr lang="zh-CN" altLang="en-US" sz="2400" b="1"/>
              <a:t>· 在MySQL Workbench中执行SQL脚本创建数据库</a:t>
            </a:r>
            <a:r>
              <a:rPr lang="en-US" altLang="zh-CN" sz="2400" b="1"/>
              <a:t>                        </a:t>
            </a:r>
            <a:r>
              <a:rPr lang="zh-CN" altLang="en-US" sz="2400" b="1"/>
              <a:t>· 建立User、Data、Record等核心表</a:t>
            </a:r>
            <a:r>
              <a:rPr lang="en-US" altLang="zh-CN" sz="2400" b="1"/>
              <a:t>                           </a:t>
            </a:r>
            <a:r>
              <a:rPr lang="zh-CN" altLang="en-US" sz="2400" b="1"/>
              <a:t>·设置外键约束和索引</a:t>
            </a:r>
            <a:endParaRPr lang="zh-CN" altLang="en-US" sz="2400" b="1"/>
          </a:p>
          <a:p>
            <a:endParaRPr lang="zh-CN" altLang="en-US" sz="2400" b="1"/>
          </a:p>
        </p:txBody>
      </p:sp>
      <p:sp>
        <p:nvSpPr>
          <p:cNvPr id="5" name="文本框 4"/>
          <p:cNvSpPr txBox="1"/>
          <p:nvPr/>
        </p:nvSpPr>
        <p:spPr>
          <a:xfrm>
            <a:off x="108585" y="1463675"/>
            <a:ext cx="18103215" cy="583565"/>
          </a:xfrm>
          <a:prstGeom prst="rect">
            <a:avLst/>
          </a:prstGeom>
          <a:noFill/>
          <a:ln w="28575" cmpd="sng">
            <a:noFill/>
            <a:prstDash val="solid"/>
          </a:ln>
        </p:spPr>
        <p:txBody>
          <a:bodyPr wrap="square" rtlCol="0">
            <a:spAutoFit/>
          </a:bodyPr>
          <a:p>
            <a:r>
              <a:rPr lang="en-US" altLang="zh-CN" sz="3200" b="1">
                <a:solidFill>
                  <a:schemeClr val="accent1">
                    <a:lumMod val="75000"/>
                  </a:schemeClr>
                </a:solidFill>
                <a:latin typeface="宋体" panose="02010600030101010101" pitchFamily="2" charset="-122"/>
                <a:ea typeface="宋体" panose="02010600030101010101" pitchFamily="2" charset="-122"/>
                <a:cs typeface="宋体" panose="02010600030101010101" pitchFamily="2" charset="-122"/>
              </a:rPr>
              <a:t>Overview</a:t>
            </a:r>
            <a:r>
              <a:rPr lang="zh-CN" altLang="en-US" sz="3200" b="1">
                <a:solidFill>
                  <a:schemeClr val="accent1">
                    <a:lumMod val="75000"/>
                  </a:schemeClr>
                </a:solidFill>
                <a:latin typeface="宋体" panose="02010600030101010101" pitchFamily="2" charset="-122"/>
                <a:ea typeface="宋体" panose="02010600030101010101" pitchFamily="2" charset="-122"/>
                <a:cs typeface="宋体" panose="02010600030101010101" pitchFamily="2" charset="-122"/>
              </a:rPr>
              <a:t>：</a:t>
            </a:r>
            <a:r>
              <a:rPr lang="zh-CN" altLang="en-US" sz="2400" b="1">
                <a:latin typeface="宋体" panose="02010600030101010101" pitchFamily="2" charset="-122"/>
                <a:ea typeface="宋体" panose="02010600030101010101" pitchFamily="2" charset="-122"/>
                <a:cs typeface="宋体" panose="02010600030101010101" pitchFamily="2" charset="-122"/>
              </a:rPr>
              <a:t>当前已经按计划完成</a:t>
            </a:r>
            <a:r>
              <a:rPr lang="zh-CN" altLang="en-US" sz="2400" b="1">
                <a:solidFill>
                  <a:srgbClr val="FF0000"/>
                </a:solidFill>
                <a:latin typeface="宋体" panose="02010600030101010101" pitchFamily="2" charset="-122"/>
                <a:ea typeface="宋体" panose="02010600030101010101" pitchFamily="2" charset="-122"/>
                <a:cs typeface="宋体" panose="02010600030101010101" pitchFamily="2" charset="-122"/>
              </a:rPr>
              <a:t>第一阶段数据库搭建</a:t>
            </a:r>
            <a:r>
              <a:rPr lang="zh-CN" altLang="en-US" sz="2400" b="1">
                <a:latin typeface="宋体" panose="02010600030101010101" pitchFamily="2" charset="-122"/>
                <a:ea typeface="宋体" panose="02010600030101010101" pitchFamily="2" charset="-122"/>
                <a:cs typeface="宋体" panose="02010600030101010101" pitchFamily="2" charset="-122"/>
              </a:rPr>
              <a:t>以及</a:t>
            </a:r>
            <a:r>
              <a:rPr lang="zh-CN" altLang="en-US" sz="2400" b="1">
                <a:solidFill>
                  <a:srgbClr val="FF0000"/>
                </a:solidFill>
                <a:latin typeface="宋体" panose="02010600030101010101" pitchFamily="2" charset="-122"/>
                <a:ea typeface="宋体" panose="02010600030101010101" pitchFamily="2" charset="-122"/>
                <a:cs typeface="宋体" panose="02010600030101010101" pitchFamily="2" charset="-122"/>
              </a:rPr>
              <a:t>第二阶段后端开发</a:t>
            </a:r>
            <a:r>
              <a:rPr lang="zh-CN" altLang="en-US" sz="2400" b="1">
                <a:latin typeface="宋体" panose="02010600030101010101" pitchFamily="2" charset="-122"/>
                <a:ea typeface="宋体" panose="02010600030101010101" pitchFamily="2" charset="-122"/>
                <a:cs typeface="宋体" panose="02010600030101010101" pitchFamily="2" charset="-122"/>
              </a:rPr>
              <a:t>，预计在学期末顺利按计划完成课程</a:t>
            </a:r>
            <a:r>
              <a:rPr lang="zh-CN" altLang="en-US" sz="2400" b="1">
                <a:latin typeface="宋体" panose="02010600030101010101" pitchFamily="2" charset="-122"/>
                <a:ea typeface="宋体" panose="02010600030101010101" pitchFamily="2" charset="-122"/>
                <a:cs typeface="宋体" panose="02010600030101010101" pitchFamily="2" charset="-122"/>
              </a:rPr>
              <a:t>设计的剩余部分。</a:t>
            </a:r>
            <a:endParaRPr lang="zh-CN" altLang="en-US" sz="2400" b="1">
              <a:latin typeface="宋体" panose="02010600030101010101" pitchFamily="2" charset="-122"/>
              <a:ea typeface="宋体" panose="02010600030101010101" pitchFamily="2" charset="-122"/>
              <a:cs typeface="宋体" panose="02010600030101010101" pitchFamily="2" charset="-122"/>
            </a:endParaRPr>
          </a:p>
        </p:txBody>
      </p:sp>
      <p:pic>
        <p:nvPicPr>
          <p:cNvPr id="13" name="图片 12"/>
          <p:cNvPicPr>
            <a:picLocks noChangeAspect="1"/>
          </p:cNvPicPr>
          <p:nvPr/>
        </p:nvPicPr>
        <p:blipFill>
          <a:blip r:embed="rId3"/>
          <a:stretch>
            <a:fillRect/>
          </a:stretch>
        </p:blipFill>
        <p:spPr>
          <a:xfrm>
            <a:off x="304800" y="4000500"/>
            <a:ext cx="6021070" cy="2972435"/>
          </a:xfrm>
          <a:prstGeom prst="rect">
            <a:avLst/>
          </a:prstGeom>
        </p:spPr>
      </p:pic>
      <p:sp>
        <p:nvSpPr>
          <p:cNvPr id="14" name="文本框 13"/>
          <p:cNvSpPr txBox="1"/>
          <p:nvPr/>
        </p:nvSpPr>
        <p:spPr>
          <a:xfrm>
            <a:off x="6727825" y="3917950"/>
            <a:ext cx="11255375" cy="5139055"/>
          </a:xfrm>
          <a:prstGeom prst="rect">
            <a:avLst/>
          </a:prstGeom>
          <a:noFill/>
        </p:spPr>
        <p:txBody>
          <a:bodyPr wrap="square" rtlCol="0">
            <a:spAutoFit/>
          </a:bodyPr>
          <a:p>
            <a:pPr indent="457200"/>
            <a:r>
              <a:rPr lang="en-US" altLang="zh-CN" sz="4000" b="1">
                <a:solidFill>
                  <a:schemeClr val="accent1">
                    <a:lumMod val="75000"/>
                  </a:schemeClr>
                </a:solidFill>
              </a:rPr>
              <a:t>MySQL Workbench</a:t>
            </a:r>
            <a:r>
              <a:rPr lang="zh-CN" altLang="en-US" sz="3600" b="1"/>
              <a:t>是</a:t>
            </a:r>
            <a:r>
              <a:rPr lang="en-US" altLang="zh-CN" sz="3600" b="1"/>
              <a:t>MySQL</a:t>
            </a:r>
            <a:r>
              <a:rPr lang="zh-CN" altLang="en-US" sz="3600" b="1"/>
              <a:t>配套的可视化工具，其避免了在命令行中输入</a:t>
            </a:r>
            <a:r>
              <a:rPr lang="en-US" altLang="zh-CN" sz="3600" b="1"/>
              <a:t>SQL</a:t>
            </a:r>
            <a:r>
              <a:rPr lang="zh-CN" altLang="en-US" sz="3600" b="1"/>
              <a:t>命令这种不直观不方便的传统操作。利用</a:t>
            </a:r>
            <a:r>
              <a:rPr lang="en-US" altLang="zh-CN" sz="3600" b="1"/>
              <a:t>MySQL Workbench</a:t>
            </a:r>
            <a:r>
              <a:rPr lang="zh-CN" altLang="en-US" sz="3600" b="1"/>
              <a:t>可以直接在</a:t>
            </a:r>
            <a:r>
              <a:rPr lang="en-US" altLang="zh-CN" sz="3600" b="1"/>
              <a:t>UI</a:t>
            </a:r>
            <a:r>
              <a:rPr lang="zh-CN" altLang="en-US" sz="3600" b="1"/>
              <a:t>图形化界面上操作，实时了解</a:t>
            </a:r>
            <a:r>
              <a:rPr lang="en-US" altLang="zh-CN" sz="3600" b="1"/>
              <a:t>SQL</a:t>
            </a:r>
            <a:r>
              <a:rPr lang="zh-CN" altLang="en-US" sz="3600" b="1"/>
              <a:t>语句成功与否与数据库内容，非常方便。</a:t>
            </a:r>
            <a:endParaRPr lang="zh-CN" altLang="en-US" sz="3600" b="1"/>
          </a:p>
          <a:p>
            <a:pPr indent="457200"/>
            <a:r>
              <a:rPr lang="zh-CN" altLang="en-US" sz="3600" b="1"/>
              <a:t>所以本次课程设计利用</a:t>
            </a:r>
            <a:r>
              <a:rPr lang="en-US" altLang="zh-CN" sz="3600" b="1"/>
              <a:t>MySQL Workbench</a:t>
            </a:r>
            <a:r>
              <a:rPr lang="zh-CN" altLang="en-US" sz="3600" b="1"/>
              <a:t>工具根据上学期课程报告设计内容进行数据库搭建，同时根据实际开发操作中遇到的问题修正补充上学期的课程设计报告内容。</a:t>
            </a:r>
            <a:endParaRPr lang="zh-CN" altLang="en-US" sz="3600" b="1"/>
          </a:p>
        </p:txBody>
      </p:sp>
      <p:sp>
        <p:nvSpPr>
          <p:cNvPr id="15" name="文本框 14"/>
          <p:cNvSpPr txBox="1"/>
          <p:nvPr/>
        </p:nvSpPr>
        <p:spPr>
          <a:xfrm>
            <a:off x="276860" y="7329170"/>
            <a:ext cx="5995035" cy="1436370"/>
          </a:xfrm>
          <a:prstGeom prst="rect">
            <a:avLst/>
          </a:prstGeom>
          <a:noFill/>
          <a:ln w="28575" cmpd="sng">
            <a:solidFill>
              <a:schemeClr val="tx1"/>
            </a:solidFill>
            <a:prstDash val="solid"/>
          </a:ln>
        </p:spPr>
        <p:txBody>
          <a:bodyPr wrap="square" rtlCol="0">
            <a:noAutofit/>
          </a:bodyPr>
          <a:p>
            <a:r>
              <a:rPr lang="zh-CN" altLang="en-US" sz="2800" b="1">
                <a:sym typeface="+mn-ea"/>
              </a:rPr>
              <a:t>在个人</a:t>
            </a:r>
            <a:r>
              <a:rPr lang="en-US" altLang="zh-CN" sz="2800" b="1">
                <a:sym typeface="+mn-ea"/>
              </a:rPr>
              <a:t>PC</a:t>
            </a:r>
            <a:r>
              <a:rPr lang="zh-CN" altLang="en-US" sz="2800" b="1">
                <a:sym typeface="+mn-ea"/>
              </a:rPr>
              <a:t>上安装</a:t>
            </a:r>
            <a:r>
              <a:rPr lang="en-US" altLang="zh-CN" sz="2800" b="1">
                <a:sym typeface="+mn-ea"/>
              </a:rPr>
              <a:t>MySQL  Community 8.0.44 </a:t>
            </a:r>
            <a:r>
              <a:rPr lang="zh-CN" altLang="en-US" sz="2800" b="1">
                <a:sym typeface="+mn-ea"/>
              </a:rPr>
              <a:t>和</a:t>
            </a:r>
            <a:r>
              <a:rPr lang="en-US" altLang="zh-CN" sz="2800" b="1">
                <a:sym typeface="+mn-ea"/>
              </a:rPr>
              <a:t>MySQL Workbench 8.0.44</a:t>
            </a:r>
            <a:r>
              <a:rPr lang="zh-CN" altLang="en-US" sz="2800" b="1">
                <a:sym typeface="+mn-ea"/>
              </a:rPr>
              <a:t>，进行数据库的搭建。</a:t>
            </a:r>
            <a:endParaRPr lang="zh-CN" altLang="en-US" sz="2800" b="1"/>
          </a:p>
          <a:p>
            <a:endParaRPr lang="zh-CN" altLang="en-US" sz="2800"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pic>
        <p:nvPicPr>
          <p:cNvPr id="6" name="图片 5"/>
          <p:cNvPicPr>
            <a:picLocks noChangeAspect="1"/>
          </p:cNvPicPr>
          <p:nvPr/>
        </p:nvPicPr>
        <p:blipFill>
          <a:blip r:embed="rId3"/>
          <a:stretch>
            <a:fillRect/>
          </a:stretch>
        </p:blipFill>
        <p:spPr>
          <a:xfrm>
            <a:off x="1676400" y="2171700"/>
            <a:ext cx="14630400" cy="7848600"/>
          </a:xfrm>
          <a:prstGeom prst="rect">
            <a:avLst/>
          </a:prstGeom>
        </p:spPr>
      </p:pic>
      <p:sp>
        <p:nvSpPr>
          <p:cNvPr id="15" name="文本框 14"/>
          <p:cNvSpPr txBox="1"/>
          <p:nvPr/>
        </p:nvSpPr>
        <p:spPr>
          <a:xfrm>
            <a:off x="228600" y="1409700"/>
            <a:ext cx="9284970" cy="532765"/>
          </a:xfrm>
          <a:prstGeom prst="rect">
            <a:avLst/>
          </a:prstGeom>
          <a:noFill/>
          <a:ln w="28575" cmpd="sng">
            <a:solidFill>
              <a:schemeClr val="tx1"/>
            </a:solidFill>
            <a:prstDash val="solid"/>
          </a:ln>
        </p:spPr>
        <p:txBody>
          <a:bodyPr wrap="square" rtlCol="0">
            <a:noAutofit/>
          </a:bodyPr>
          <a:p>
            <a:r>
              <a:rPr lang="zh-CN" altLang="en-US" sz="2800" b="1">
                <a:sym typeface="+mn-ea"/>
              </a:rPr>
              <a:t>在</a:t>
            </a:r>
            <a:r>
              <a:rPr lang="en-US" altLang="zh-CN" sz="2800" b="1">
                <a:sym typeface="+mn-ea"/>
              </a:rPr>
              <a:t>MySQL Workbench </a:t>
            </a:r>
            <a:r>
              <a:rPr lang="zh-CN" altLang="en-US" sz="2800" b="1">
                <a:sym typeface="+mn-ea"/>
              </a:rPr>
              <a:t>上执行</a:t>
            </a:r>
            <a:r>
              <a:rPr lang="en-US" altLang="zh-CN" sz="2800" b="1">
                <a:sym typeface="+mn-ea"/>
              </a:rPr>
              <a:t>SQL</a:t>
            </a:r>
            <a:r>
              <a:rPr lang="zh-CN" altLang="en-US" sz="2800" b="1">
                <a:sym typeface="+mn-ea"/>
              </a:rPr>
              <a:t>脚本，进行数据库的搭建。</a:t>
            </a:r>
            <a:endParaRPr lang="zh-CN" altLang="en-US" sz="2800" b="1"/>
          </a:p>
          <a:p>
            <a:endParaRPr lang="zh-CN" altLang="en-US" sz="2800" b="1"/>
          </a:p>
        </p:txBody>
      </p:sp>
      <p:sp>
        <p:nvSpPr>
          <p:cNvPr id="3" name="椭圆 2"/>
          <p:cNvSpPr/>
          <p:nvPr/>
        </p:nvSpPr>
        <p:spPr>
          <a:xfrm>
            <a:off x="3733800" y="8953500"/>
            <a:ext cx="1981200" cy="609600"/>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 name="直接箭头连接符 4"/>
          <p:cNvCxnSpPr>
            <a:stCxn id="3" idx="6"/>
          </p:cNvCxnSpPr>
          <p:nvPr/>
        </p:nvCxnSpPr>
        <p:spPr>
          <a:xfrm flipV="1">
            <a:off x="5715000" y="9105900"/>
            <a:ext cx="2133600" cy="152400"/>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8114030" y="8714740"/>
            <a:ext cx="4687570" cy="460375"/>
          </a:xfrm>
          <a:prstGeom prst="rect">
            <a:avLst/>
          </a:prstGeom>
          <a:noFill/>
        </p:spPr>
        <p:txBody>
          <a:bodyPr wrap="square" rtlCol="0">
            <a:spAutoFit/>
          </a:bodyPr>
          <a:p>
            <a:r>
              <a:rPr lang="zh-CN" altLang="en-US" sz="2400" b="1">
                <a:solidFill>
                  <a:srgbClr val="FF0000"/>
                </a:solidFill>
              </a:rPr>
              <a:t>实时显示</a:t>
            </a:r>
            <a:r>
              <a:rPr lang="en-US" altLang="zh-CN" sz="2400" b="1">
                <a:solidFill>
                  <a:srgbClr val="FF0000"/>
                </a:solidFill>
              </a:rPr>
              <a:t>SQL</a:t>
            </a:r>
            <a:r>
              <a:rPr lang="zh-CN" altLang="en-US" sz="2400" b="1">
                <a:solidFill>
                  <a:srgbClr val="FF0000"/>
                </a:solidFill>
              </a:rPr>
              <a:t>语句执行的结果</a:t>
            </a:r>
            <a:endParaRPr lang="zh-CN" altLang="en-US" sz="2400" b="1">
              <a:solidFill>
                <a:srgbClr val="FF0000"/>
              </a:solidFill>
            </a:endParaRPr>
          </a:p>
        </p:txBody>
      </p:sp>
      <p:sp>
        <p:nvSpPr>
          <p:cNvPr id="12" name="椭圆 11"/>
          <p:cNvSpPr/>
          <p:nvPr/>
        </p:nvSpPr>
        <p:spPr>
          <a:xfrm>
            <a:off x="1623060" y="4533900"/>
            <a:ext cx="2243455" cy="134937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152400" y="6743700"/>
            <a:ext cx="4687570" cy="829945"/>
          </a:xfrm>
          <a:prstGeom prst="rect">
            <a:avLst/>
          </a:prstGeom>
          <a:noFill/>
        </p:spPr>
        <p:txBody>
          <a:bodyPr wrap="square" rtlCol="0">
            <a:spAutoFit/>
          </a:bodyPr>
          <a:p>
            <a:r>
              <a:rPr lang="zh-CN" altLang="en-US" sz="2400" b="1">
                <a:solidFill>
                  <a:srgbClr val="FF0000"/>
                </a:solidFill>
              </a:rPr>
              <a:t>显示当前数据库结构（</a:t>
            </a:r>
            <a:r>
              <a:rPr lang="en-US" altLang="zh-CN" sz="2400" b="1">
                <a:solidFill>
                  <a:srgbClr val="FF0000"/>
                </a:solidFill>
              </a:rPr>
              <a:t>Tables</a:t>
            </a:r>
            <a:r>
              <a:rPr lang="zh-CN" altLang="en-US" sz="2400" b="1">
                <a:solidFill>
                  <a:srgbClr val="FF0000"/>
                </a:solidFill>
              </a:rPr>
              <a:t>、</a:t>
            </a:r>
            <a:r>
              <a:rPr lang="en-US" altLang="zh-CN" sz="2400" b="1">
                <a:solidFill>
                  <a:srgbClr val="FF0000"/>
                </a:solidFill>
              </a:rPr>
              <a:t>Views</a:t>
            </a:r>
            <a:r>
              <a:rPr lang="zh-CN" altLang="en-US" sz="2400" b="1">
                <a:solidFill>
                  <a:srgbClr val="FF0000"/>
                </a:solidFill>
              </a:rPr>
              <a:t>等），非常</a:t>
            </a:r>
            <a:r>
              <a:rPr lang="zh-CN" altLang="en-US" sz="2400" b="1">
                <a:solidFill>
                  <a:srgbClr val="FF0000"/>
                </a:solidFill>
              </a:rPr>
              <a:t>直观</a:t>
            </a:r>
            <a:endParaRPr lang="zh-CN" altLang="en-US" sz="2400" b="1">
              <a:solidFill>
                <a:srgbClr val="FF0000"/>
              </a:solidFill>
            </a:endParaRPr>
          </a:p>
        </p:txBody>
      </p:sp>
      <p:cxnSp>
        <p:nvCxnSpPr>
          <p:cNvPr id="14" name="直接箭头连接符 13"/>
          <p:cNvCxnSpPr>
            <a:stCxn id="12" idx="4"/>
          </p:cNvCxnSpPr>
          <p:nvPr/>
        </p:nvCxnSpPr>
        <p:spPr>
          <a:xfrm flipH="1">
            <a:off x="1600200" y="5883275"/>
            <a:ext cx="1144905" cy="70802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6" name="椭圆 15"/>
          <p:cNvSpPr/>
          <p:nvPr/>
        </p:nvSpPr>
        <p:spPr>
          <a:xfrm>
            <a:off x="3429000" y="2933700"/>
            <a:ext cx="1457960" cy="76009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7" name="直接箭头连接符 16"/>
          <p:cNvCxnSpPr>
            <a:stCxn id="16" idx="6"/>
          </p:cNvCxnSpPr>
          <p:nvPr/>
        </p:nvCxnSpPr>
        <p:spPr>
          <a:xfrm flipV="1">
            <a:off x="4886960" y="3086100"/>
            <a:ext cx="447040" cy="22796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5486400" y="2788920"/>
            <a:ext cx="4687570" cy="460375"/>
          </a:xfrm>
          <a:prstGeom prst="rect">
            <a:avLst/>
          </a:prstGeom>
          <a:noFill/>
        </p:spPr>
        <p:txBody>
          <a:bodyPr wrap="square" rtlCol="0">
            <a:spAutoFit/>
          </a:bodyPr>
          <a:p>
            <a:r>
              <a:rPr lang="zh-CN" altLang="en-US" sz="2400" b="1">
                <a:solidFill>
                  <a:srgbClr val="FF0000"/>
                </a:solidFill>
              </a:rPr>
              <a:t>输入要执行的</a:t>
            </a:r>
            <a:r>
              <a:rPr lang="en-US" altLang="zh-CN" sz="2400" b="1">
                <a:solidFill>
                  <a:srgbClr val="FF0000"/>
                </a:solidFill>
              </a:rPr>
              <a:t>SQL</a:t>
            </a:r>
            <a:r>
              <a:rPr lang="zh-CN" altLang="en-US" sz="2400" b="1">
                <a:solidFill>
                  <a:srgbClr val="FF0000"/>
                </a:solidFill>
              </a:rPr>
              <a:t>语句</a:t>
            </a:r>
            <a:endParaRPr lang="zh-CN" altLang="en-US" sz="2400" b="1">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15" name="文本框 14"/>
          <p:cNvSpPr txBox="1"/>
          <p:nvPr/>
        </p:nvSpPr>
        <p:spPr>
          <a:xfrm>
            <a:off x="228600" y="1409700"/>
            <a:ext cx="11625580" cy="532765"/>
          </a:xfrm>
          <a:prstGeom prst="rect">
            <a:avLst/>
          </a:prstGeom>
          <a:noFill/>
          <a:ln w="28575" cmpd="sng">
            <a:solidFill>
              <a:schemeClr val="tx1"/>
            </a:solidFill>
            <a:prstDash val="solid"/>
          </a:ln>
        </p:spPr>
        <p:txBody>
          <a:bodyPr wrap="square" rtlCol="0">
            <a:noAutofit/>
          </a:bodyPr>
          <a:p>
            <a:r>
              <a:rPr lang="zh-CN" altLang="en-US" sz="2800" b="1">
                <a:sym typeface="+mn-ea"/>
              </a:rPr>
              <a:t>建立User</a:t>
            </a:r>
            <a:r>
              <a:rPr lang="en-US" altLang="zh-CN" sz="2800" b="1">
                <a:sym typeface="+mn-ea"/>
              </a:rPr>
              <a:t>_u</a:t>
            </a:r>
            <a:r>
              <a:rPr lang="zh-CN" altLang="en-US" sz="2800" b="1">
                <a:sym typeface="+mn-ea"/>
              </a:rPr>
              <a:t>、Data</a:t>
            </a:r>
            <a:r>
              <a:rPr lang="en-US" altLang="zh-CN" sz="2800" b="1">
                <a:sym typeface="+mn-ea"/>
              </a:rPr>
              <a:t>_u</a:t>
            </a:r>
            <a:r>
              <a:rPr lang="zh-CN" altLang="en-US" sz="2800" b="1">
                <a:sym typeface="+mn-ea"/>
              </a:rPr>
              <a:t>、Record等核心表，同时设置外键约束、</a:t>
            </a:r>
            <a:r>
              <a:rPr lang="zh-CN" altLang="en-US" sz="2800" b="1">
                <a:sym typeface="+mn-ea"/>
              </a:rPr>
              <a:t>视图和索引</a:t>
            </a:r>
            <a:endParaRPr lang="zh-CN" altLang="en-US" sz="2800" b="1"/>
          </a:p>
          <a:p>
            <a:endParaRPr lang="zh-CN" altLang="en-US" sz="2800" b="1"/>
          </a:p>
        </p:txBody>
      </p:sp>
      <p:grpSp>
        <p:nvGrpSpPr>
          <p:cNvPr id="29" name="组合 28"/>
          <p:cNvGrpSpPr/>
          <p:nvPr/>
        </p:nvGrpSpPr>
        <p:grpSpPr>
          <a:xfrm>
            <a:off x="304800" y="2247900"/>
            <a:ext cx="2606040" cy="4168140"/>
            <a:chOff x="480" y="3540"/>
            <a:chExt cx="4104" cy="6564"/>
          </a:xfrm>
        </p:grpSpPr>
        <p:pic>
          <p:nvPicPr>
            <p:cNvPr id="4" name="图片 3"/>
            <p:cNvPicPr>
              <a:picLocks noChangeAspect="1"/>
            </p:cNvPicPr>
            <p:nvPr/>
          </p:nvPicPr>
          <p:blipFill>
            <a:blip r:embed="rId3"/>
            <a:stretch>
              <a:fillRect/>
            </a:stretch>
          </p:blipFill>
          <p:spPr>
            <a:xfrm>
              <a:off x="480" y="3540"/>
              <a:ext cx="4104" cy="6564"/>
            </a:xfrm>
            <a:prstGeom prst="rect">
              <a:avLst/>
            </a:prstGeom>
          </p:spPr>
        </p:pic>
        <p:sp>
          <p:nvSpPr>
            <p:cNvPr id="22" name="椭圆 21"/>
            <p:cNvSpPr/>
            <p:nvPr/>
          </p:nvSpPr>
          <p:spPr>
            <a:xfrm>
              <a:off x="720" y="4020"/>
              <a:ext cx="1948" cy="673"/>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grpSp>
        <p:nvGrpSpPr>
          <p:cNvPr id="30" name="组合 29"/>
          <p:cNvGrpSpPr/>
          <p:nvPr/>
        </p:nvGrpSpPr>
        <p:grpSpPr>
          <a:xfrm>
            <a:off x="2438400" y="5081270"/>
            <a:ext cx="2606040" cy="3855720"/>
            <a:chOff x="3480" y="5340"/>
            <a:chExt cx="4104" cy="6072"/>
          </a:xfrm>
        </p:grpSpPr>
        <p:pic>
          <p:nvPicPr>
            <p:cNvPr id="19" name="图片 18"/>
            <p:cNvPicPr>
              <a:picLocks noChangeAspect="1"/>
            </p:cNvPicPr>
            <p:nvPr/>
          </p:nvPicPr>
          <p:blipFill>
            <a:blip r:embed="rId4"/>
            <a:stretch>
              <a:fillRect/>
            </a:stretch>
          </p:blipFill>
          <p:spPr>
            <a:xfrm>
              <a:off x="3480" y="5340"/>
              <a:ext cx="4104" cy="6072"/>
            </a:xfrm>
            <a:prstGeom prst="rect">
              <a:avLst/>
            </a:prstGeom>
          </p:spPr>
        </p:pic>
        <p:sp>
          <p:nvSpPr>
            <p:cNvPr id="23" name="椭圆 22"/>
            <p:cNvSpPr/>
            <p:nvPr/>
          </p:nvSpPr>
          <p:spPr>
            <a:xfrm>
              <a:off x="3720" y="5940"/>
              <a:ext cx="1975" cy="51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grpSp>
        <p:nvGrpSpPr>
          <p:cNvPr id="31" name="组合 30"/>
          <p:cNvGrpSpPr/>
          <p:nvPr/>
        </p:nvGrpSpPr>
        <p:grpSpPr>
          <a:xfrm>
            <a:off x="4724400" y="7429500"/>
            <a:ext cx="2567940" cy="2476500"/>
            <a:chOff x="6840" y="7740"/>
            <a:chExt cx="4044" cy="3900"/>
          </a:xfrm>
        </p:grpSpPr>
        <p:pic>
          <p:nvPicPr>
            <p:cNvPr id="20" name="图片 19"/>
            <p:cNvPicPr>
              <a:picLocks noChangeAspect="1"/>
            </p:cNvPicPr>
            <p:nvPr/>
          </p:nvPicPr>
          <p:blipFill>
            <a:blip r:embed="rId5"/>
            <a:stretch>
              <a:fillRect/>
            </a:stretch>
          </p:blipFill>
          <p:spPr>
            <a:xfrm>
              <a:off x="6840" y="7740"/>
              <a:ext cx="4044" cy="3900"/>
            </a:xfrm>
            <a:prstGeom prst="rect">
              <a:avLst/>
            </a:prstGeom>
          </p:spPr>
        </p:pic>
        <p:sp>
          <p:nvSpPr>
            <p:cNvPr id="24" name="椭圆 23"/>
            <p:cNvSpPr/>
            <p:nvPr/>
          </p:nvSpPr>
          <p:spPr>
            <a:xfrm>
              <a:off x="6960" y="8580"/>
              <a:ext cx="1975" cy="51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grpSp>
        <p:nvGrpSpPr>
          <p:cNvPr id="32" name="组合 31"/>
          <p:cNvGrpSpPr>
            <a:grpSpLocks noChangeAspect="1"/>
          </p:cNvGrpSpPr>
          <p:nvPr/>
        </p:nvGrpSpPr>
        <p:grpSpPr>
          <a:xfrm>
            <a:off x="13335000" y="2844165"/>
            <a:ext cx="4560570" cy="5090160"/>
            <a:chOff x="9480" y="10980"/>
            <a:chExt cx="4032" cy="4500"/>
          </a:xfrm>
        </p:grpSpPr>
        <p:pic>
          <p:nvPicPr>
            <p:cNvPr id="21" name="图片 20"/>
            <p:cNvPicPr>
              <a:picLocks noChangeAspect="1"/>
            </p:cNvPicPr>
            <p:nvPr/>
          </p:nvPicPr>
          <p:blipFill>
            <a:blip r:embed="rId6"/>
            <a:stretch>
              <a:fillRect/>
            </a:stretch>
          </p:blipFill>
          <p:spPr>
            <a:xfrm>
              <a:off x="9480" y="11100"/>
              <a:ext cx="4032" cy="4380"/>
            </a:xfrm>
            <a:prstGeom prst="rect">
              <a:avLst/>
            </a:prstGeom>
          </p:spPr>
        </p:pic>
        <p:sp>
          <p:nvSpPr>
            <p:cNvPr id="25" name="椭圆 24"/>
            <p:cNvSpPr/>
            <p:nvPr/>
          </p:nvSpPr>
          <p:spPr>
            <a:xfrm>
              <a:off x="9480" y="10980"/>
              <a:ext cx="1975" cy="51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pic>
        <p:nvPicPr>
          <p:cNvPr id="26" name="图片 25"/>
          <p:cNvPicPr>
            <a:picLocks noChangeAspect="1"/>
          </p:cNvPicPr>
          <p:nvPr/>
        </p:nvPicPr>
        <p:blipFill>
          <a:blip r:embed="rId7"/>
          <a:stretch>
            <a:fillRect/>
          </a:stretch>
        </p:blipFill>
        <p:spPr>
          <a:xfrm>
            <a:off x="7391400" y="7581900"/>
            <a:ext cx="5532120" cy="1874520"/>
          </a:xfrm>
          <a:prstGeom prst="rect">
            <a:avLst/>
          </a:prstGeom>
        </p:spPr>
      </p:pic>
      <p:pic>
        <p:nvPicPr>
          <p:cNvPr id="27" name="图片 26"/>
          <p:cNvPicPr>
            <a:picLocks noChangeAspect="1"/>
          </p:cNvPicPr>
          <p:nvPr/>
        </p:nvPicPr>
        <p:blipFill>
          <a:blip r:embed="rId8"/>
          <a:stretch>
            <a:fillRect/>
          </a:stretch>
        </p:blipFill>
        <p:spPr>
          <a:xfrm>
            <a:off x="3048000" y="2171700"/>
            <a:ext cx="5707380" cy="2750820"/>
          </a:xfrm>
          <a:prstGeom prst="rect">
            <a:avLst/>
          </a:prstGeom>
        </p:spPr>
      </p:pic>
      <p:pic>
        <p:nvPicPr>
          <p:cNvPr id="28" name="图片 27"/>
          <p:cNvPicPr>
            <a:picLocks noChangeAspect="1"/>
          </p:cNvPicPr>
          <p:nvPr/>
        </p:nvPicPr>
        <p:blipFill>
          <a:blip r:embed="rId9"/>
          <a:stretch>
            <a:fillRect/>
          </a:stretch>
        </p:blipFill>
        <p:spPr>
          <a:xfrm>
            <a:off x="5029200" y="4991100"/>
            <a:ext cx="5273040" cy="1943100"/>
          </a:xfrm>
          <a:prstGeom prst="rect">
            <a:avLst/>
          </a:prstGeom>
        </p:spPr>
      </p:pic>
      <p:sp>
        <p:nvSpPr>
          <p:cNvPr id="33" name="右箭头 32"/>
          <p:cNvSpPr/>
          <p:nvPr/>
        </p:nvSpPr>
        <p:spPr>
          <a:xfrm>
            <a:off x="9448800" y="4457700"/>
            <a:ext cx="3505200" cy="60960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4" name="文本框 33"/>
          <p:cNvSpPr txBox="1"/>
          <p:nvPr/>
        </p:nvSpPr>
        <p:spPr>
          <a:xfrm>
            <a:off x="9220200" y="3799840"/>
            <a:ext cx="3875405" cy="1568450"/>
          </a:xfrm>
          <a:prstGeom prst="rect">
            <a:avLst/>
          </a:prstGeom>
          <a:noFill/>
        </p:spPr>
        <p:txBody>
          <a:bodyPr wrap="square" rtlCol="0">
            <a:spAutoFit/>
          </a:bodyPr>
          <a:p>
            <a:r>
              <a:rPr lang="zh-CN" altLang="en-US" sz="2400" b="1"/>
              <a:t>衍生表，没有以物理表的结构存储，而是以视图</a:t>
            </a:r>
            <a:r>
              <a:rPr lang="en-US" altLang="zh-CN" sz="2400" b="1"/>
              <a:t>view</a:t>
            </a:r>
            <a:r>
              <a:rPr lang="zh-CN" altLang="en-US" sz="2400" b="1"/>
              <a:t>的</a:t>
            </a:r>
            <a:endParaRPr lang="zh-CN" altLang="en-US" sz="2400" b="1"/>
          </a:p>
          <a:p>
            <a:endParaRPr lang="zh-CN" altLang="en-US" sz="2400" b="1"/>
          </a:p>
          <a:p>
            <a:r>
              <a:rPr lang="zh-CN" altLang="en-US" sz="2400" b="1"/>
              <a:t>形式。</a:t>
            </a:r>
            <a:endParaRPr lang="zh-CN" altLang="en-US" sz="24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4" name="文本框 3"/>
          <p:cNvSpPr txBox="1"/>
          <p:nvPr/>
        </p:nvSpPr>
        <p:spPr>
          <a:xfrm>
            <a:off x="228600" y="1485900"/>
            <a:ext cx="17682210" cy="1304290"/>
          </a:xfrm>
          <a:prstGeom prst="rect">
            <a:avLst/>
          </a:prstGeom>
          <a:noFill/>
          <a:ln w="28575" cmpd="sng">
            <a:solidFill>
              <a:schemeClr val="tx1"/>
            </a:solidFill>
            <a:prstDash val="solid"/>
          </a:ln>
        </p:spPr>
        <p:txBody>
          <a:bodyPr wrap="square" rtlCol="0">
            <a:noAutofit/>
          </a:bodyPr>
          <a:p>
            <a:r>
              <a:rPr lang="zh-CN" altLang="en-US" sz="2800" b="1">
                <a:highlight>
                  <a:srgbClr val="FFFF00"/>
                </a:highlight>
              </a:rPr>
              <a:t>第一阶段：数据库搭建</a:t>
            </a:r>
            <a:endParaRPr lang="zh-CN" altLang="en-US" sz="2800" b="1">
              <a:highlight>
                <a:srgbClr val="FFFF00"/>
              </a:highlight>
            </a:endParaRPr>
          </a:p>
          <a:p>
            <a:r>
              <a:rPr lang="zh-CN" altLang="en-US" sz="2400" b="1">
                <a:highlight>
                  <a:srgbClr val="C0C0C0"/>
                </a:highlight>
              </a:rPr>
              <a:t>第2步：</a:t>
            </a:r>
            <a:r>
              <a:rPr lang="zh-CN" altLang="en-US" sz="2400" b="1"/>
              <a:t>插入测试数据</a:t>
            </a:r>
            <a:endParaRPr lang="zh-CN" altLang="en-US" sz="2400" b="1"/>
          </a:p>
          <a:p>
            <a:r>
              <a:rPr lang="zh-CN" altLang="en-US" sz="2400" b="1"/>
              <a:t>· 准备船舶轨迹样本数据（CSV格式）</a:t>
            </a:r>
            <a:r>
              <a:rPr lang="en-US" altLang="zh-CN" sz="2400" b="1"/>
              <a:t>                         </a:t>
            </a:r>
            <a:r>
              <a:rPr lang="zh-CN" altLang="en-US" sz="2400" b="1"/>
              <a:t>· 插入用户测试账户（管理员+普通用户）</a:t>
            </a:r>
            <a:r>
              <a:rPr lang="en-US" altLang="zh-CN" sz="2400" b="1"/>
              <a:t>                       </a:t>
            </a:r>
            <a:r>
              <a:rPr lang="zh-CN" altLang="en-US" sz="2400" b="1"/>
              <a:t>· 验证数据完整性和约束</a:t>
            </a:r>
            <a:endParaRPr lang="zh-CN" altLang="en-US" sz="2400" b="1"/>
          </a:p>
        </p:txBody>
      </p:sp>
      <p:sp>
        <p:nvSpPr>
          <p:cNvPr id="15" name="文本框 14"/>
          <p:cNvSpPr txBox="1"/>
          <p:nvPr/>
        </p:nvSpPr>
        <p:spPr>
          <a:xfrm>
            <a:off x="276860" y="3138170"/>
            <a:ext cx="17681575" cy="538480"/>
          </a:xfrm>
          <a:prstGeom prst="rect">
            <a:avLst/>
          </a:prstGeom>
          <a:noFill/>
          <a:ln w="28575" cmpd="sng">
            <a:solidFill>
              <a:schemeClr val="tx1"/>
            </a:solidFill>
            <a:prstDash val="solid"/>
          </a:ln>
        </p:spPr>
        <p:txBody>
          <a:bodyPr wrap="square" rtlCol="0">
            <a:noAutofit/>
          </a:bodyPr>
          <a:p>
            <a:r>
              <a:rPr lang="en-US" altLang="zh-CN" sz="2800" b="1">
                <a:sym typeface="+mn-ea"/>
              </a:rPr>
              <a:t>MySQL Workbench</a:t>
            </a:r>
            <a:r>
              <a:rPr lang="zh-CN" altLang="en-US" sz="2800" b="1">
                <a:sym typeface="+mn-ea"/>
              </a:rPr>
              <a:t>支持直接以</a:t>
            </a:r>
            <a:r>
              <a:rPr lang="en-US" altLang="zh-CN" sz="2800" b="1">
                <a:sym typeface="+mn-ea"/>
              </a:rPr>
              <a:t>csv</a:t>
            </a:r>
            <a:r>
              <a:rPr lang="zh-CN" altLang="en-US" sz="2800" b="1">
                <a:sym typeface="+mn-ea"/>
              </a:rPr>
              <a:t>文件格式批量导入数据，非常方便。以下为导入测试数据后的截图。</a:t>
            </a:r>
            <a:endParaRPr lang="zh-CN" altLang="en-US" sz="2800" b="1"/>
          </a:p>
          <a:p>
            <a:endParaRPr lang="zh-CN" altLang="en-US" sz="2800" b="1"/>
          </a:p>
        </p:txBody>
      </p:sp>
      <p:pic>
        <p:nvPicPr>
          <p:cNvPr id="6" name="图片 5"/>
          <p:cNvPicPr>
            <a:picLocks noChangeAspect="1"/>
          </p:cNvPicPr>
          <p:nvPr/>
        </p:nvPicPr>
        <p:blipFill>
          <a:blip r:embed="rId3"/>
          <a:srcRect l="18351" r="15456"/>
          <a:stretch>
            <a:fillRect/>
          </a:stretch>
        </p:blipFill>
        <p:spPr>
          <a:xfrm>
            <a:off x="228600" y="3782695"/>
            <a:ext cx="7696200" cy="6237605"/>
          </a:xfrm>
          <a:prstGeom prst="rect">
            <a:avLst/>
          </a:prstGeom>
        </p:spPr>
      </p:pic>
      <p:pic>
        <p:nvPicPr>
          <p:cNvPr id="11" name="图片 10"/>
          <p:cNvPicPr>
            <a:picLocks noChangeAspect="1"/>
          </p:cNvPicPr>
          <p:nvPr/>
        </p:nvPicPr>
        <p:blipFill>
          <a:blip r:embed="rId4"/>
          <a:srcRect l="18347" r="14819"/>
          <a:stretch>
            <a:fillRect/>
          </a:stretch>
        </p:blipFill>
        <p:spPr>
          <a:xfrm>
            <a:off x="4800600" y="3771900"/>
            <a:ext cx="7772400" cy="6238875"/>
          </a:xfrm>
          <a:prstGeom prst="rect">
            <a:avLst/>
          </a:prstGeom>
        </p:spPr>
      </p:pic>
      <p:pic>
        <p:nvPicPr>
          <p:cNvPr id="12" name="图片 11"/>
          <p:cNvPicPr>
            <a:picLocks noChangeAspect="1"/>
          </p:cNvPicPr>
          <p:nvPr/>
        </p:nvPicPr>
        <p:blipFill>
          <a:blip r:embed="rId5"/>
          <a:srcRect l="19002" r="14819"/>
          <a:stretch>
            <a:fillRect/>
          </a:stretch>
        </p:blipFill>
        <p:spPr>
          <a:xfrm>
            <a:off x="10214610" y="3771900"/>
            <a:ext cx="7696200" cy="62388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15" name="文本框 14"/>
          <p:cNvSpPr txBox="1"/>
          <p:nvPr/>
        </p:nvSpPr>
        <p:spPr>
          <a:xfrm>
            <a:off x="276860" y="1537970"/>
            <a:ext cx="17681575" cy="538480"/>
          </a:xfrm>
          <a:prstGeom prst="rect">
            <a:avLst/>
          </a:prstGeom>
          <a:noFill/>
          <a:ln w="28575" cmpd="sng">
            <a:solidFill>
              <a:schemeClr val="tx1"/>
            </a:solidFill>
            <a:prstDash val="solid"/>
          </a:ln>
        </p:spPr>
        <p:txBody>
          <a:bodyPr wrap="square" rtlCol="0">
            <a:noAutofit/>
          </a:bodyPr>
          <a:p>
            <a:r>
              <a:rPr lang="zh-CN" altLang="en-US" sz="2800" b="1"/>
              <a:t>编写</a:t>
            </a:r>
            <a:r>
              <a:rPr lang="en-US" altLang="zh-CN" sz="2800" b="1"/>
              <a:t>python</a:t>
            </a:r>
            <a:r>
              <a:rPr lang="zh-CN" altLang="en-US" sz="2800" b="1"/>
              <a:t>测试脚本，验证数据完整性、约束、事务逻辑</a:t>
            </a:r>
            <a:r>
              <a:rPr lang="zh-CN" altLang="en-US" sz="2800" b="1"/>
              <a:t>等。</a:t>
            </a:r>
            <a:endParaRPr lang="zh-CN" altLang="en-US" sz="2800" b="1"/>
          </a:p>
          <a:p>
            <a:endParaRPr lang="zh-CN" altLang="en-US" sz="2800" b="1"/>
          </a:p>
        </p:txBody>
      </p:sp>
      <p:pic>
        <p:nvPicPr>
          <p:cNvPr id="3" name="图片 2"/>
          <p:cNvPicPr>
            <a:picLocks noChangeAspect="1"/>
          </p:cNvPicPr>
          <p:nvPr/>
        </p:nvPicPr>
        <p:blipFill>
          <a:blip r:embed="rId3"/>
          <a:stretch>
            <a:fillRect/>
          </a:stretch>
        </p:blipFill>
        <p:spPr>
          <a:xfrm>
            <a:off x="1752600" y="2171700"/>
            <a:ext cx="14630400" cy="7840980"/>
          </a:xfrm>
          <a:prstGeom prst="rect">
            <a:avLst/>
          </a:prstGeom>
        </p:spPr>
      </p:pic>
      <p:sp>
        <p:nvSpPr>
          <p:cNvPr id="4" name="椭圆 3"/>
          <p:cNvSpPr/>
          <p:nvPr/>
        </p:nvSpPr>
        <p:spPr>
          <a:xfrm>
            <a:off x="1600200" y="2857500"/>
            <a:ext cx="1447800" cy="609600"/>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 name="直接箭头连接符 4"/>
          <p:cNvCxnSpPr>
            <a:stCxn id="4" idx="2"/>
          </p:cNvCxnSpPr>
          <p:nvPr/>
        </p:nvCxnSpPr>
        <p:spPr>
          <a:xfrm flipH="1">
            <a:off x="1219200" y="3162300"/>
            <a:ext cx="381000" cy="533400"/>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6" name="文本框 5"/>
          <p:cNvSpPr txBox="1"/>
          <p:nvPr/>
        </p:nvSpPr>
        <p:spPr>
          <a:xfrm>
            <a:off x="307975" y="3763645"/>
            <a:ext cx="2410460" cy="3415030"/>
          </a:xfrm>
          <a:prstGeom prst="rect">
            <a:avLst/>
          </a:prstGeom>
          <a:noFill/>
        </p:spPr>
        <p:txBody>
          <a:bodyPr wrap="square" rtlCol="0">
            <a:spAutoFit/>
          </a:bodyPr>
          <a:p>
            <a:r>
              <a:rPr lang="en-US" altLang="zh-CN" sz="2400" b="1">
                <a:solidFill>
                  <a:srgbClr val="FF0000"/>
                </a:solidFill>
              </a:rPr>
              <a:t>python</a:t>
            </a:r>
            <a:r>
              <a:rPr lang="zh-CN" altLang="en-US" sz="2400" b="1">
                <a:solidFill>
                  <a:srgbClr val="FF0000"/>
                </a:solidFill>
              </a:rPr>
              <a:t>测试脚本</a:t>
            </a:r>
            <a:endParaRPr lang="zh-CN" altLang="en-US" sz="2400" b="1">
              <a:solidFill>
                <a:srgbClr val="FF0000"/>
              </a:solidFill>
            </a:endParaRPr>
          </a:p>
          <a:p>
            <a:r>
              <a:rPr lang="zh-CN" altLang="en-US" sz="2400" b="1">
                <a:solidFill>
                  <a:srgbClr val="FF0000"/>
                </a:solidFill>
              </a:rPr>
              <a:t>【后续整个课设</a:t>
            </a:r>
            <a:r>
              <a:rPr lang="zh-CN" altLang="en-US" sz="2400" b="1">
                <a:solidFill>
                  <a:srgbClr val="FF0000"/>
                </a:solidFill>
              </a:rPr>
              <a:t>还是选择</a:t>
            </a:r>
            <a:r>
              <a:rPr lang="en-US" altLang="zh-CN" sz="2400" b="1">
                <a:solidFill>
                  <a:srgbClr val="FF0000"/>
                </a:solidFill>
              </a:rPr>
              <a:t>VSCode</a:t>
            </a:r>
            <a:r>
              <a:rPr lang="zh-CN" altLang="en-US" sz="2400" b="1">
                <a:solidFill>
                  <a:srgbClr val="FF0000"/>
                </a:solidFill>
              </a:rPr>
              <a:t>作为集成环境进行</a:t>
            </a:r>
            <a:r>
              <a:rPr lang="zh-CN" altLang="en-US" sz="2400" b="1">
                <a:solidFill>
                  <a:srgbClr val="FF0000"/>
                </a:solidFill>
              </a:rPr>
              <a:t>开发】</a:t>
            </a:r>
            <a:endParaRPr lang="zh-CN" altLang="en-US" sz="2400" b="1">
              <a:solidFill>
                <a:srgbClr val="FF0000"/>
              </a:solidFill>
            </a:endParaRPr>
          </a:p>
          <a:p>
            <a:endParaRPr lang="zh-CN" altLang="en-US" sz="2400" b="1">
              <a:solidFill>
                <a:srgbClr val="FF0000"/>
              </a:solidFill>
            </a:endParaRPr>
          </a:p>
          <a:p>
            <a:r>
              <a:rPr lang="en-US" altLang="zh-CN" sz="2400" b="1">
                <a:solidFill>
                  <a:srgbClr val="FF0000"/>
                </a:solidFill>
              </a:rPr>
              <a:t>Spyder</a:t>
            </a:r>
            <a:r>
              <a:rPr lang="zh-CN" altLang="en-US" sz="2400" b="1">
                <a:solidFill>
                  <a:srgbClr val="FF0000"/>
                </a:solidFill>
              </a:rPr>
              <a:t>用来进行测试还是非常</a:t>
            </a:r>
            <a:r>
              <a:rPr lang="zh-CN" altLang="en-US" sz="2400" b="1">
                <a:solidFill>
                  <a:srgbClr val="FF0000"/>
                </a:solidFill>
              </a:rPr>
              <a:t>简单方便</a:t>
            </a:r>
            <a:r>
              <a:rPr lang="zh-CN" altLang="en-US" sz="2400" b="1">
                <a:solidFill>
                  <a:srgbClr val="FF0000"/>
                </a:solidFill>
              </a:rPr>
              <a:t>的</a:t>
            </a:r>
            <a:endParaRPr lang="zh-CN" altLang="en-US" sz="2400" b="1">
              <a:solidFill>
                <a:srgbClr val="FF0000"/>
              </a:solidFill>
            </a:endParaRPr>
          </a:p>
        </p:txBody>
      </p:sp>
      <p:sp>
        <p:nvSpPr>
          <p:cNvPr id="11" name="椭圆 10"/>
          <p:cNvSpPr/>
          <p:nvPr/>
        </p:nvSpPr>
        <p:spPr>
          <a:xfrm>
            <a:off x="6233795" y="5067300"/>
            <a:ext cx="1447800" cy="444500"/>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椭圆 11"/>
          <p:cNvSpPr/>
          <p:nvPr/>
        </p:nvSpPr>
        <p:spPr>
          <a:xfrm>
            <a:off x="6096000" y="7734300"/>
            <a:ext cx="1447800" cy="360680"/>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6" name="直接箭头连接符 15"/>
          <p:cNvCxnSpPr>
            <a:stCxn id="11" idx="6"/>
          </p:cNvCxnSpPr>
          <p:nvPr/>
        </p:nvCxnSpPr>
        <p:spPr>
          <a:xfrm>
            <a:off x="7681595" y="5289550"/>
            <a:ext cx="2529205" cy="692150"/>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cxnSp>
        <p:nvCxnSpPr>
          <p:cNvPr id="17" name="直接箭头连接符 16"/>
          <p:cNvCxnSpPr>
            <a:stCxn id="12" idx="6"/>
          </p:cNvCxnSpPr>
          <p:nvPr/>
        </p:nvCxnSpPr>
        <p:spPr>
          <a:xfrm flipV="1">
            <a:off x="7543800" y="6438900"/>
            <a:ext cx="2590800" cy="1475740"/>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9" name="文本框 18"/>
          <p:cNvSpPr txBox="1"/>
          <p:nvPr/>
        </p:nvSpPr>
        <p:spPr>
          <a:xfrm>
            <a:off x="10210800" y="5816600"/>
            <a:ext cx="5556250" cy="829945"/>
          </a:xfrm>
          <a:prstGeom prst="rect">
            <a:avLst/>
          </a:prstGeom>
          <a:noFill/>
        </p:spPr>
        <p:txBody>
          <a:bodyPr wrap="square" rtlCol="0">
            <a:spAutoFit/>
          </a:bodyPr>
          <a:p>
            <a:r>
              <a:rPr lang="zh-CN" altLang="en-US" sz="2400" b="1">
                <a:solidFill>
                  <a:srgbClr val="FF0000"/>
                </a:solidFill>
              </a:rPr>
              <a:t>数据库可成功连接；</a:t>
            </a:r>
            <a:endParaRPr lang="zh-CN" altLang="en-US" sz="2400" b="1">
              <a:solidFill>
                <a:srgbClr val="FF0000"/>
              </a:solidFill>
            </a:endParaRPr>
          </a:p>
          <a:p>
            <a:r>
              <a:rPr lang="zh-CN" altLang="en-US" sz="2400" b="1">
                <a:solidFill>
                  <a:srgbClr val="FF0000"/>
                </a:solidFill>
              </a:rPr>
              <a:t>事务逻辑、约束等</a:t>
            </a:r>
            <a:r>
              <a:rPr lang="zh-CN" altLang="en-US" sz="2400" b="1">
                <a:solidFill>
                  <a:srgbClr val="FF0000"/>
                </a:solidFill>
              </a:rPr>
              <a:t>正确。</a:t>
            </a:r>
            <a:endParaRPr lang="zh-CN" altLang="en-US" sz="2400" b="1">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l="-19844" t="-22822" r="-1443" b="-20971"/>
            </a:stretch>
          </a:blipFill>
        </p:spPr>
      </p:sp>
      <p:grpSp>
        <p:nvGrpSpPr>
          <p:cNvPr id="7" name="Group 7"/>
          <p:cNvGrpSpPr/>
          <p:nvPr/>
        </p:nvGrpSpPr>
        <p:grpSpPr>
          <a:xfrm>
            <a:off x="-635" y="-20320"/>
            <a:ext cx="18289270" cy="1251585"/>
            <a:chOff x="0" y="0"/>
            <a:chExt cx="5568329" cy="861575"/>
          </a:xfrm>
        </p:grpSpPr>
        <p:sp>
          <p:nvSpPr>
            <p:cNvPr id="8" name="Freeform 8"/>
            <p:cNvSpPr/>
            <p:nvPr/>
          </p:nvSpPr>
          <p:spPr>
            <a:xfrm>
              <a:off x="0" y="0"/>
              <a:ext cx="5568329" cy="861575"/>
            </a:xfrm>
            <a:custGeom>
              <a:avLst/>
              <a:gdLst/>
              <a:ahLst/>
              <a:cxnLst/>
              <a:rect l="l" t="t" r="r" b="b"/>
              <a:pathLst>
                <a:path w="5568329" h="861575">
                  <a:moveTo>
                    <a:pt x="0" y="0"/>
                  </a:moveTo>
                  <a:lnTo>
                    <a:pt x="5568329" y="0"/>
                  </a:lnTo>
                  <a:lnTo>
                    <a:pt x="5568329" y="861575"/>
                  </a:lnTo>
                  <a:lnTo>
                    <a:pt x="0" y="861575"/>
                  </a:lnTo>
                  <a:close/>
                </a:path>
              </a:pathLst>
            </a:custGeom>
            <a:solidFill>
              <a:srgbClr val="00357B"/>
            </a:solidFill>
          </p:spPr>
        </p:sp>
        <p:sp>
          <p:nvSpPr>
            <p:cNvPr id="9" name="TextBox 9"/>
            <p:cNvSpPr txBox="1"/>
            <p:nvPr/>
          </p:nvSpPr>
          <p:spPr>
            <a:xfrm>
              <a:off x="0" y="-19050"/>
              <a:ext cx="5568329" cy="880625"/>
            </a:xfrm>
            <a:prstGeom prst="rect">
              <a:avLst/>
            </a:prstGeom>
          </p:spPr>
          <p:txBody>
            <a:bodyPr lIns="50800" tIns="50800" rIns="50800" bIns="50800" rtlCol="0" anchor="ctr"/>
            <a:lstStyle/>
            <a:p>
              <a:pPr algn="ctr">
                <a:lnSpc>
                  <a:spcPts val="1360"/>
                </a:lnSpc>
              </a:pPr>
            </a:p>
          </p:txBody>
        </p:sp>
      </p:grpSp>
      <p:sp>
        <p:nvSpPr>
          <p:cNvPr id="10" name="文本框 9"/>
          <p:cNvSpPr txBox="1"/>
          <p:nvPr>
            <p:custDataLst>
              <p:tags r:id="rId2"/>
            </p:custDataLst>
          </p:nvPr>
        </p:nvSpPr>
        <p:spPr>
          <a:xfrm>
            <a:off x="152400" y="266700"/>
            <a:ext cx="7973695" cy="739775"/>
          </a:xfrm>
          <a:prstGeom prst="rect">
            <a:avLst/>
          </a:prstGeom>
          <a:noFill/>
        </p:spPr>
        <p:txBody>
          <a:bodyPr wrap="square" rtlCol="0">
            <a:spAutoFit/>
          </a:bodyPr>
          <a:p>
            <a:r>
              <a:rPr lang="zh-CN" altLang="en-US" sz="4220" b="1">
                <a:solidFill>
                  <a:schemeClr val="bg1"/>
                </a:solidFill>
              </a:rPr>
              <a:t>应用系统开发当前进度</a:t>
            </a:r>
            <a:endParaRPr lang="zh-CN" altLang="en-US" sz="4220" b="1">
              <a:solidFill>
                <a:schemeClr val="bg1"/>
              </a:solidFill>
            </a:endParaRPr>
          </a:p>
        </p:txBody>
      </p:sp>
      <p:sp>
        <p:nvSpPr>
          <p:cNvPr id="4" name="文本框 3"/>
          <p:cNvSpPr txBox="1"/>
          <p:nvPr/>
        </p:nvSpPr>
        <p:spPr>
          <a:xfrm>
            <a:off x="228600" y="1485900"/>
            <a:ext cx="17682210" cy="1304290"/>
          </a:xfrm>
          <a:prstGeom prst="rect">
            <a:avLst/>
          </a:prstGeom>
          <a:noFill/>
          <a:ln w="28575" cmpd="sng">
            <a:solidFill>
              <a:schemeClr val="tx1"/>
            </a:solidFill>
            <a:prstDash val="solid"/>
          </a:ln>
        </p:spPr>
        <p:txBody>
          <a:bodyPr wrap="square" rtlCol="0">
            <a:noAutofit/>
          </a:bodyPr>
          <a:p>
            <a:r>
              <a:rPr lang="zh-CN" altLang="en-US" sz="2800" b="1">
                <a:highlight>
                  <a:srgbClr val="FFFF00"/>
                </a:highlight>
              </a:rPr>
              <a:t>第</a:t>
            </a:r>
            <a:r>
              <a:rPr lang="zh-CN" altLang="en-US" sz="2800" b="1">
                <a:highlight>
                  <a:srgbClr val="FFFF00"/>
                </a:highlight>
              </a:rPr>
              <a:t>二阶段：后端开发</a:t>
            </a:r>
            <a:endParaRPr lang="zh-CN" altLang="en-US" sz="2800" b="1">
              <a:highlight>
                <a:srgbClr val="FFFF00"/>
              </a:highlight>
            </a:endParaRPr>
          </a:p>
          <a:p>
            <a:r>
              <a:rPr lang="zh-CN" altLang="en-US" sz="2400" b="1">
                <a:highlight>
                  <a:srgbClr val="C0C0C0"/>
                </a:highlight>
              </a:rPr>
              <a:t>第</a:t>
            </a:r>
            <a:r>
              <a:rPr lang="en-US" altLang="zh-CN" sz="2400" b="1">
                <a:highlight>
                  <a:srgbClr val="C0C0C0"/>
                </a:highlight>
              </a:rPr>
              <a:t>3</a:t>
            </a:r>
            <a:r>
              <a:rPr lang="zh-CN" altLang="en-US" sz="2400" b="1">
                <a:highlight>
                  <a:srgbClr val="C0C0C0"/>
                </a:highlight>
              </a:rPr>
              <a:t>步：</a:t>
            </a:r>
            <a:r>
              <a:rPr lang="zh-CN" altLang="en-US" sz="2400" b="1"/>
              <a:t>Python后端框架搭建</a:t>
            </a:r>
            <a:r>
              <a:rPr lang="en-US" altLang="zh-CN" sz="2400" b="1"/>
              <a:t>                                                                                   </a:t>
            </a:r>
            <a:r>
              <a:rPr lang="en-US" altLang="zh-CN" sz="2400" b="1">
                <a:highlight>
                  <a:srgbClr val="C0C0C0"/>
                </a:highlight>
              </a:rPr>
              <a:t>第4步：</a:t>
            </a:r>
            <a:r>
              <a:rPr lang="en-US" altLang="zh-CN" sz="2400" b="1"/>
              <a:t>核心功能实现</a:t>
            </a:r>
            <a:endParaRPr lang="en-US" altLang="zh-CN" sz="2400" b="1"/>
          </a:p>
          <a:p>
            <a:r>
              <a:rPr lang="en-US" altLang="zh-CN" sz="2400" b="1"/>
              <a:t>· </a:t>
            </a:r>
            <a:r>
              <a:rPr lang="zh-CN" altLang="en-US" sz="2400" b="1"/>
              <a:t>安装Flask框架</a:t>
            </a:r>
            <a:r>
              <a:rPr lang="en-US" altLang="zh-CN" sz="2400" b="1"/>
              <a:t>  · </a:t>
            </a:r>
            <a:r>
              <a:rPr lang="zh-CN" altLang="en-US" sz="2400" b="1"/>
              <a:t>配置数据库连接（</a:t>
            </a:r>
            <a:r>
              <a:rPr lang="en-US" altLang="zh-CN" sz="2400" b="1"/>
              <a:t>pymysql</a:t>
            </a:r>
            <a:r>
              <a:rPr lang="zh-CN" altLang="en-US" sz="2400" b="1"/>
              <a:t>）</a:t>
            </a:r>
            <a:r>
              <a:rPr lang="en-US" altLang="zh-CN" sz="2400" b="1"/>
              <a:t>  · </a:t>
            </a:r>
            <a:r>
              <a:rPr lang="zh-CN" altLang="en-US" sz="2400" b="1"/>
              <a:t>创建基础API结构</a:t>
            </a:r>
            <a:r>
              <a:rPr lang="en-US" altLang="zh-CN" sz="2400" b="1"/>
              <a:t>             · 用户认证模块          · 数据查询API          · 数据管理API</a:t>
            </a:r>
            <a:endParaRPr lang="en-US" altLang="zh-CN" sz="2400" b="1"/>
          </a:p>
        </p:txBody>
      </p:sp>
      <p:pic>
        <p:nvPicPr>
          <p:cNvPr id="3" name="图片 2"/>
          <p:cNvPicPr>
            <a:picLocks noChangeAspect="1"/>
          </p:cNvPicPr>
          <p:nvPr/>
        </p:nvPicPr>
        <p:blipFill>
          <a:blip r:embed="rId3"/>
          <a:stretch>
            <a:fillRect/>
          </a:stretch>
        </p:blipFill>
        <p:spPr>
          <a:xfrm>
            <a:off x="228600" y="3025140"/>
            <a:ext cx="3977005" cy="6459220"/>
          </a:xfrm>
          <a:prstGeom prst="rect">
            <a:avLst/>
          </a:prstGeom>
        </p:spPr>
      </p:pic>
      <p:sp>
        <p:nvSpPr>
          <p:cNvPr id="15" name="文本框 14"/>
          <p:cNvSpPr txBox="1"/>
          <p:nvPr/>
        </p:nvSpPr>
        <p:spPr>
          <a:xfrm>
            <a:off x="1219200" y="9639300"/>
            <a:ext cx="1713865" cy="532765"/>
          </a:xfrm>
          <a:prstGeom prst="rect">
            <a:avLst/>
          </a:prstGeom>
          <a:noFill/>
          <a:ln w="28575" cmpd="sng">
            <a:solidFill>
              <a:schemeClr val="tx1"/>
            </a:solidFill>
            <a:prstDash val="solid"/>
          </a:ln>
        </p:spPr>
        <p:txBody>
          <a:bodyPr wrap="square" rtlCol="0">
            <a:noAutofit/>
          </a:bodyPr>
          <a:p>
            <a:r>
              <a:rPr lang="zh-CN" altLang="en-US" sz="2800" b="1">
                <a:sym typeface="+mn-ea"/>
              </a:rPr>
              <a:t>后端</a:t>
            </a:r>
            <a:r>
              <a:rPr lang="zh-CN" altLang="en-US" sz="2800" b="1">
                <a:sym typeface="+mn-ea"/>
              </a:rPr>
              <a:t>架构</a:t>
            </a:r>
            <a:endParaRPr lang="zh-CN" altLang="en-US" sz="2800" b="1"/>
          </a:p>
          <a:p>
            <a:endParaRPr lang="zh-CN" altLang="en-US" sz="2800" b="1"/>
          </a:p>
        </p:txBody>
      </p:sp>
      <p:sp>
        <p:nvSpPr>
          <p:cNvPr id="5" name="椭圆 4"/>
          <p:cNvSpPr/>
          <p:nvPr/>
        </p:nvSpPr>
        <p:spPr>
          <a:xfrm>
            <a:off x="710565" y="5137785"/>
            <a:ext cx="1651000" cy="48704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文本框 10"/>
          <p:cNvSpPr txBox="1"/>
          <p:nvPr/>
        </p:nvSpPr>
        <p:spPr>
          <a:xfrm>
            <a:off x="2286000" y="4381500"/>
            <a:ext cx="2410460" cy="460375"/>
          </a:xfrm>
          <a:prstGeom prst="rect">
            <a:avLst/>
          </a:prstGeom>
          <a:noFill/>
        </p:spPr>
        <p:txBody>
          <a:bodyPr wrap="square" rtlCol="0">
            <a:spAutoFit/>
          </a:bodyPr>
          <a:p>
            <a:r>
              <a:rPr lang="zh-CN" altLang="en-US" sz="2400" b="1">
                <a:solidFill>
                  <a:srgbClr val="FF0000"/>
                </a:solidFill>
              </a:rPr>
              <a:t>数据库连接</a:t>
            </a:r>
            <a:r>
              <a:rPr lang="zh-CN" altLang="en-US" sz="2400" b="1">
                <a:solidFill>
                  <a:srgbClr val="FF0000"/>
                </a:solidFill>
              </a:rPr>
              <a:t>模块</a:t>
            </a:r>
            <a:endParaRPr lang="zh-CN" altLang="en-US" sz="2400" b="1">
              <a:solidFill>
                <a:srgbClr val="FF0000"/>
              </a:solidFill>
            </a:endParaRPr>
          </a:p>
        </p:txBody>
      </p:sp>
      <p:cxnSp>
        <p:nvCxnSpPr>
          <p:cNvPr id="12" name="直接箭头连接符 11"/>
          <p:cNvCxnSpPr>
            <a:stCxn id="5" idx="7"/>
          </p:cNvCxnSpPr>
          <p:nvPr/>
        </p:nvCxnSpPr>
        <p:spPr>
          <a:xfrm flipV="1">
            <a:off x="2119630" y="4914900"/>
            <a:ext cx="242570" cy="29400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3" name="椭圆 12"/>
          <p:cNvSpPr/>
          <p:nvPr/>
        </p:nvSpPr>
        <p:spPr>
          <a:xfrm>
            <a:off x="685800" y="6210300"/>
            <a:ext cx="2202815" cy="116014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2514600" y="5448300"/>
            <a:ext cx="2410460" cy="829945"/>
          </a:xfrm>
          <a:prstGeom prst="rect">
            <a:avLst/>
          </a:prstGeom>
          <a:noFill/>
        </p:spPr>
        <p:txBody>
          <a:bodyPr wrap="square" rtlCol="0">
            <a:spAutoFit/>
          </a:bodyPr>
          <a:p>
            <a:r>
              <a:rPr lang="zh-CN" altLang="en-US" sz="2400" b="1">
                <a:solidFill>
                  <a:srgbClr val="FF0000"/>
                </a:solidFill>
              </a:rPr>
              <a:t>路由</a:t>
            </a:r>
            <a:r>
              <a:rPr lang="en-US" altLang="zh-CN" sz="2400" b="1">
                <a:solidFill>
                  <a:srgbClr val="FF0000"/>
                </a:solidFill>
              </a:rPr>
              <a:t>/API</a:t>
            </a:r>
            <a:r>
              <a:rPr lang="zh-CN" altLang="en-US" sz="2400" b="1">
                <a:solidFill>
                  <a:srgbClr val="FF0000"/>
                </a:solidFill>
              </a:rPr>
              <a:t>接口模块</a:t>
            </a:r>
            <a:endParaRPr lang="zh-CN" altLang="en-US" sz="2400" b="1">
              <a:solidFill>
                <a:srgbClr val="FF0000"/>
              </a:solidFill>
            </a:endParaRPr>
          </a:p>
        </p:txBody>
      </p:sp>
      <p:cxnSp>
        <p:nvCxnSpPr>
          <p:cNvPr id="16" name="直接箭头连接符 15"/>
          <p:cNvCxnSpPr/>
          <p:nvPr/>
        </p:nvCxnSpPr>
        <p:spPr>
          <a:xfrm flipV="1">
            <a:off x="2348230" y="5981700"/>
            <a:ext cx="242570" cy="29400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17" name="椭圆 16"/>
          <p:cNvSpPr/>
          <p:nvPr/>
        </p:nvSpPr>
        <p:spPr>
          <a:xfrm>
            <a:off x="304800" y="8738870"/>
            <a:ext cx="1651000" cy="363220"/>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8" name="文本框 17"/>
          <p:cNvSpPr txBox="1"/>
          <p:nvPr/>
        </p:nvSpPr>
        <p:spPr>
          <a:xfrm>
            <a:off x="1905000" y="8144510"/>
            <a:ext cx="2410460" cy="460375"/>
          </a:xfrm>
          <a:prstGeom prst="rect">
            <a:avLst/>
          </a:prstGeom>
          <a:noFill/>
        </p:spPr>
        <p:txBody>
          <a:bodyPr wrap="square" rtlCol="0">
            <a:spAutoFit/>
          </a:bodyPr>
          <a:p>
            <a:r>
              <a:rPr lang="zh-CN" altLang="en-US" sz="2400" b="1">
                <a:solidFill>
                  <a:srgbClr val="FF0000"/>
                </a:solidFill>
              </a:rPr>
              <a:t>后端主程序</a:t>
            </a:r>
            <a:endParaRPr lang="zh-CN" altLang="en-US" sz="2400" b="1">
              <a:solidFill>
                <a:srgbClr val="FF0000"/>
              </a:solidFill>
            </a:endParaRPr>
          </a:p>
        </p:txBody>
      </p:sp>
      <p:cxnSp>
        <p:nvCxnSpPr>
          <p:cNvPr id="19" name="直接箭头连接符 18"/>
          <p:cNvCxnSpPr/>
          <p:nvPr/>
        </p:nvCxnSpPr>
        <p:spPr>
          <a:xfrm flipV="1">
            <a:off x="1738630" y="8525510"/>
            <a:ext cx="242570" cy="29400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sp>
        <p:nvSpPr>
          <p:cNvPr id="20" name="椭圆 19"/>
          <p:cNvSpPr/>
          <p:nvPr/>
        </p:nvSpPr>
        <p:spPr>
          <a:xfrm>
            <a:off x="381000" y="9203055"/>
            <a:ext cx="1651000" cy="357505"/>
          </a:xfrm>
          <a:prstGeom prst="ellipse">
            <a:avLst/>
          </a:prstGeom>
          <a:noFill/>
          <a:ln w="28575" cmpd="sng">
            <a:solidFill>
              <a:srgbClr val="FF0000"/>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1" name="文本框 20"/>
          <p:cNvSpPr txBox="1"/>
          <p:nvPr/>
        </p:nvSpPr>
        <p:spPr>
          <a:xfrm>
            <a:off x="2133600" y="8641715"/>
            <a:ext cx="2410460" cy="460375"/>
          </a:xfrm>
          <a:prstGeom prst="rect">
            <a:avLst/>
          </a:prstGeom>
          <a:noFill/>
        </p:spPr>
        <p:txBody>
          <a:bodyPr wrap="square" rtlCol="0">
            <a:spAutoFit/>
          </a:bodyPr>
          <a:p>
            <a:r>
              <a:rPr lang="zh-CN" altLang="en-US" sz="2400" b="1">
                <a:solidFill>
                  <a:srgbClr val="FF0000"/>
                </a:solidFill>
              </a:rPr>
              <a:t>数据库</a:t>
            </a:r>
            <a:r>
              <a:rPr lang="zh-CN" altLang="en-US" sz="2400" b="1">
                <a:solidFill>
                  <a:srgbClr val="FF0000"/>
                </a:solidFill>
              </a:rPr>
              <a:t>配置</a:t>
            </a:r>
            <a:endParaRPr lang="zh-CN" altLang="en-US" sz="2400" b="1">
              <a:solidFill>
                <a:srgbClr val="FF0000"/>
              </a:solidFill>
            </a:endParaRPr>
          </a:p>
        </p:txBody>
      </p:sp>
      <p:cxnSp>
        <p:nvCxnSpPr>
          <p:cNvPr id="22" name="直接箭头连接符 21"/>
          <p:cNvCxnSpPr/>
          <p:nvPr/>
        </p:nvCxnSpPr>
        <p:spPr>
          <a:xfrm flipV="1">
            <a:off x="1967230" y="9022715"/>
            <a:ext cx="242570" cy="294005"/>
          </a:xfrm>
          <a:prstGeom prst="straightConnector1">
            <a:avLst/>
          </a:prstGeom>
          <a:ln w="28575" cmpd="sng">
            <a:solidFill>
              <a:srgbClr val="FF0000"/>
            </a:solidFill>
            <a:prstDash val="solid"/>
            <a:tailEnd type="arrow"/>
          </a:ln>
        </p:spPr>
        <p:style>
          <a:lnRef idx="2">
            <a:schemeClr val="accent1"/>
          </a:lnRef>
          <a:fillRef idx="0">
            <a:srgbClr val="FFFFFF"/>
          </a:fillRef>
          <a:effectRef idx="0">
            <a:srgbClr val="FFFFFF"/>
          </a:effectRef>
          <a:fontRef idx="minor">
            <a:schemeClr val="tx1"/>
          </a:fontRef>
        </p:style>
      </p:cxnSp>
      <p:pic>
        <p:nvPicPr>
          <p:cNvPr id="23" name="图片 22"/>
          <p:cNvPicPr>
            <a:picLocks noChangeAspect="1"/>
          </p:cNvPicPr>
          <p:nvPr/>
        </p:nvPicPr>
        <p:blipFill>
          <a:blip r:embed="rId4"/>
          <a:stretch>
            <a:fillRect/>
          </a:stretch>
        </p:blipFill>
        <p:spPr>
          <a:xfrm>
            <a:off x="4724400" y="3024505"/>
            <a:ext cx="8609330" cy="2574290"/>
          </a:xfrm>
          <a:prstGeom prst="rect">
            <a:avLst/>
          </a:prstGeom>
        </p:spPr>
      </p:pic>
      <p:sp>
        <p:nvSpPr>
          <p:cNvPr id="24" name="文本框 23"/>
          <p:cNvSpPr txBox="1"/>
          <p:nvPr/>
        </p:nvSpPr>
        <p:spPr>
          <a:xfrm>
            <a:off x="8286750" y="5753100"/>
            <a:ext cx="1713865" cy="532765"/>
          </a:xfrm>
          <a:prstGeom prst="rect">
            <a:avLst/>
          </a:prstGeom>
          <a:noFill/>
          <a:ln w="28575" cmpd="sng">
            <a:solidFill>
              <a:schemeClr val="tx1"/>
            </a:solidFill>
            <a:prstDash val="solid"/>
          </a:ln>
        </p:spPr>
        <p:txBody>
          <a:bodyPr wrap="square" rtlCol="0">
            <a:noAutofit/>
          </a:bodyPr>
          <a:p>
            <a:r>
              <a:rPr lang="zh-CN" altLang="en-US" sz="2800" b="1"/>
              <a:t>启动</a:t>
            </a:r>
            <a:r>
              <a:rPr lang="zh-CN" altLang="en-US" sz="2800" b="1"/>
              <a:t>后端</a:t>
            </a:r>
            <a:endParaRPr lang="zh-CN" altLang="en-US" sz="2800" b="1"/>
          </a:p>
          <a:p>
            <a:endParaRPr lang="zh-CN" altLang="en-US" sz="2800" b="1"/>
          </a:p>
        </p:txBody>
      </p:sp>
      <p:pic>
        <p:nvPicPr>
          <p:cNvPr id="27" name="图片 26"/>
          <p:cNvPicPr>
            <a:picLocks noChangeAspect="1"/>
          </p:cNvPicPr>
          <p:nvPr/>
        </p:nvPicPr>
        <p:blipFill>
          <a:blip r:embed="rId5"/>
          <a:srcRect t="21509"/>
          <a:stretch>
            <a:fillRect/>
          </a:stretch>
        </p:blipFill>
        <p:spPr>
          <a:xfrm>
            <a:off x="4696460" y="6443980"/>
            <a:ext cx="8701405" cy="3633470"/>
          </a:xfrm>
          <a:prstGeom prst="rect">
            <a:avLst/>
          </a:prstGeom>
        </p:spPr>
      </p:pic>
      <p:sp>
        <p:nvSpPr>
          <p:cNvPr id="28" name="文本框 27"/>
          <p:cNvSpPr txBox="1"/>
          <p:nvPr/>
        </p:nvSpPr>
        <p:spPr>
          <a:xfrm>
            <a:off x="15316200" y="3670935"/>
            <a:ext cx="1044575" cy="6501130"/>
          </a:xfrm>
          <a:prstGeom prst="rect">
            <a:avLst/>
          </a:prstGeom>
          <a:noFill/>
        </p:spPr>
        <p:txBody>
          <a:bodyPr vert="eaVert" wrap="square" rtlCol="0">
            <a:spAutoFit/>
          </a:bodyPr>
          <a:p>
            <a:r>
              <a:rPr lang="zh-CN" altLang="en-US" sz="2800" b="1">
                <a:solidFill>
                  <a:srgbClr val="FF0000"/>
                </a:solidFill>
              </a:rPr>
              <a:t>如果后续代码要运行和数据库有关的操作，必须保持这个终端运行</a:t>
            </a:r>
            <a:endParaRPr lang="zh-CN" altLang="en-US" sz="2800" b="1">
              <a:solidFill>
                <a:srgbClr val="FF0000"/>
              </a:solidFill>
            </a:endParaRPr>
          </a:p>
        </p:txBody>
      </p:sp>
      <p:sp>
        <p:nvSpPr>
          <p:cNvPr id="29" name="左箭头 28"/>
          <p:cNvSpPr/>
          <p:nvPr/>
        </p:nvSpPr>
        <p:spPr>
          <a:xfrm>
            <a:off x="13639800" y="7658100"/>
            <a:ext cx="1371600" cy="609600"/>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tags/tag1.xml><?xml version="1.0" encoding="utf-8"?>
<p:tagLst xmlns:p="http://schemas.openxmlformats.org/presentationml/2006/main">
  <p:tag name="KSO_WM_DIAGRAM_VIRTUALLY_FRAME" val="{&quot;height&quot;:450.95,&quot;left&quot;:690.55,&quot;top&quot;:221.5,&quot;width&quot;:632}"/>
</p:tagLst>
</file>

<file path=ppt/tags/tag10.xml><?xml version="1.0" encoding="utf-8"?>
<p:tagLst xmlns:p="http://schemas.openxmlformats.org/presentationml/2006/main">
  <p:tag name="KSO_WM_DIAGRAM_VIRTUALLY_FRAME" val="{&quot;height&quot;:627.5,&quot;left&quot;:362.9,&quot;top&quot;:134.95,&quot;width&quot;:1062.2}"/>
</p:tagLst>
</file>

<file path=ppt/tags/tag11.xml><?xml version="1.0" encoding="utf-8"?>
<p:tagLst xmlns:p="http://schemas.openxmlformats.org/presentationml/2006/main">
  <p:tag name="KSO_WM_DIAGRAM_VIRTUALLY_FRAME" val="{&quot;height&quot;:627.5,&quot;left&quot;:362.9,&quot;top&quot;:134.95,&quot;width&quot;:1062.2}"/>
</p:tagLst>
</file>

<file path=ppt/tags/tag12.xml><?xml version="1.0" encoding="utf-8"?>
<p:tagLst xmlns:p="http://schemas.openxmlformats.org/presentationml/2006/main">
  <p:tag name="KSO_WM_DIAGRAM_VIRTUALLY_FRAME" val="{&quot;height&quot;:627.5,&quot;left&quot;:362.9,&quot;top&quot;:134.95,&quot;width&quot;:1062.2}"/>
</p:tagLst>
</file>

<file path=ppt/tags/tag13.xml><?xml version="1.0" encoding="utf-8"?>
<p:tagLst xmlns:p="http://schemas.openxmlformats.org/presentationml/2006/main">
  <p:tag name="KSO_WM_DIAGRAM_VIRTUALLY_FRAME" val="{&quot;height&quot;:627.5,&quot;left&quot;:362.9,&quot;top&quot;:134.95,&quot;width&quot;:1062.2}"/>
</p:tagLst>
</file>

<file path=ppt/tags/tag14.xml><?xml version="1.0" encoding="utf-8"?>
<p:tagLst xmlns:p="http://schemas.openxmlformats.org/presentationml/2006/main">
  <p:tag name="KSO_WM_DIAGRAM_VIRTUALLY_FRAME" val="{&quot;height&quot;:627.5,&quot;left&quot;:362.9,&quot;top&quot;:134.95,&quot;width&quot;:1062.2}"/>
</p:tagLst>
</file>

<file path=ppt/tags/tag15.xml><?xml version="1.0" encoding="utf-8"?>
<p:tagLst xmlns:p="http://schemas.openxmlformats.org/presentationml/2006/main">
  <p:tag name="KSO_WM_DIAGRAM_VIRTUALLY_FRAME" val="{&quot;height&quot;:627.5,&quot;left&quot;:362.9,&quot;top&quot;:134.95,&quot;width&quot;:1062.2}"/>
</p:tagLst>
</file>

<file path=ppt/tags/tag16.xml><?xml version="1.0" encoding="utf-8"?>
<p:tagLst xmlns:p="http://schemas.openxmlformats.org/presentationml/2006/main">
  <p:tag name="KSO_WM_DIAGRAM_VIRTUALLY_FRAME" val="{&quot;height&quot;:627.5,&quot;left&quot;:362.9,&quot;top&quot;:134.95,&quot;width&quot;:1062.2}"/>
</p:tagLst>
</file>

<file path=ppt/tags/tag17.xml><?xml version="1.0" encoding="utf-8"?>
<p:tagLst xmlns:p="http://schemas.openxmlformats.org/presentationml/2006/main">
  <p:tag name="KSO_WM_DIAGRAM_VIRTUALLY_FRAME" val="{&quot;height&quot;:627.5,&quot;left&quot;:362.9,&quot;top&quot;:134.95,&quot;width&quot;:1062.2}"/>
</p:tagLst>
</file>

<file path=ppt/tags/tag18.xml><?xml version="1.0" encoding="utf-8"?>
<p:tagLst xmlns:p="http://schemas.openxmlformats.org/presentationml/2006/main">
  <p:tag name="KSO_WM_DIAGRAM_VIRTUALLY_FRAME" val="{&quot;height&quot;:627.5,&quot;left&quot;:362.9,&quot;top&quot;:134.95,&quot;width&quot;:1062.2}"/>
</p:tagLst>
</file>

<file path=ppt/tags/tag19.xml><?xml version="1.0" encoding="utf-8"?>
<p:tagLst xmlns:p="http://schemas.openxmlformats.org/presentationml/2006/main">
  <p:tag name="RESOURCE_RECORD_KEY" val="{&quot;13&quot;:[20468905],&quot;65&quot;:[20236018]}"/>
  <p:tag name="COMMONDATA" val="eyJoZGlkIjoiMDk0MzliODQ5Mzc3ZDY1ZTI0ZWQ3NWJkMjdkYzllN2IifQ=="/>
</p:tagLst>
</file>

<file path=ppt/tags/tag2.xml><?xml version="1.0" encoding="utf-8"?>
<p:tagLst xmlns:p="http://schemas.openxmlformats.org/presentationml/2006/main">
  <p:tag name="KSO_WM_DIAGRAM_VIRTUALLY_FRAME" val="{&quot;height&quot;:450.95,&quot;left&quot;:690.55,&quot;top&quot;:221.5,&quot;width&quot;:632}"/>
</p:tagLst>
</file>

<file path=ppt/tags/tag3.xml><?xml version="1.0" encoding="utf-8"?>
<p:tagLst xmlns:p="http://schemas.openxmlformats.org/presentationml/2006/main">
  <p:tag name="KSO_WM_DIAGRAM_VIRTUALLY_FRAME" val="{&quot;height&quot;:450.95,&quot;left&quot;:690.55,&quot;top&quot;:221.5,&quot;width&quot;:632}"/>
</p:tagLst>
</file>

<file path=ppt/tags/tag4.xml><?xml version="1.0" encoding="utf-8"?>
<p:tagLst xmlns:p="http://schemas.openxmlformats.org/presentationml/2006/main">
  <p:tag name="KSO_WM_DIAGRAM_VIRTUALLY_FRAME" val="{&quot;height&quot;:450.95,&quot;left&quot;:690.55,&quot;top&quot;:221.5,&quot;width&quot;:632}"/>
</p:tagLst>
</file>

<file path=ppt/tags/tag5.xml><?xml version="1.0" encoding="utf-8"?>
<p:tagLst xmlns:p="http://schemas.openxmlformats.org/presentationml/2006/main">
  <p:tag name="KSO_WM_DIAGRAM_VIRTUALLY_FRAME" val="{&quot;height&quot;:450.95,&quot;left&quot;:690.55,&quot;top&quot;:221.5,&quot;width&quot;:632}"/>
</p:tagLst>
</file>

<file path=ppt/tags/tag6.xml><?xml version="1.0" encoding="utf-8"?>
<p:tagLst xmlns:p="http://schemas.openxmlformats.org/presentationml/2006/main">
  <p:tag name="KSO_WM_DIAGRAM_VIRTUALLY_FRAME" val="{&quot;height&quot;:450.95,&quot;left&quot;:690.55,&quot;top&quot;:221.5,&quot;width&quot;:632}"/>
</p:tagLst>
</file>

<file path=ppt/tags/tag7.xml><?xml version="1.0" encoding="utf-8"?>
<p:tagLst xmlns:p="http://schemas.openxmlformats.org/presentationml/2006/main">
  <p:tag name="KSO_WM_DIAGRAM_VIRTUALLY_FRAME" val="{&quot;height&quot;:450.95,&quot;left&quot;:690.55,&quot;top&quot;:221.5,&quot;width&quot;:632}"/>
</p:tagLst>
</file>

<file path=ppt/tags/tag8.xml><?xml version="1.0" encoding="utf-8"?>
<p:tagLst xmlns:p="http://schemas.openxmlformats.org/presentationml/2006/main">
  <p:tag name="KSO_WM_DIAGRAM_VIRTUALLY_FRAME" val="{&quot;height&quot;:450.95,&quot;left&quot;:690.55,&quot;top&quot;:221.5,&quot;width&quot;:632}"/>
</p:tagLst>
</file>

<file path=ppt/tags/tag9.xml><?xml version="1.0" encoding="utf-8"?>
<p:tagLst xmlns:p="http://schemas.openxmlformats.org/presentationml/2006/main">
  <p:tag name="KSO_WM_DIAGRAM_VIRTUALLY_FRAME" val="{&quot;height&quot;:450.95,&quot;left&quot;:690.55,&quot;top&quot;:221.5,&quot;width&quot;:63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2521</Words>
  <Application>WPS 演示</Application>
  <PresentationFormat>自定义</PresentationFormat>
  <Paragraphs>153</Paragraphs>
  <Slides>11</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vt:i4>
      </vt:variant>
    </vt:vector>
  </HeadingPairs>
  <TitlesOfParts>
    <vt:vector size="24" baseType="lpstr">
      <vt:lpstr>Arial</vt:lpstr>
      <vt:lpstr>宋体</vt:lpstr>
      <vt:lpstr>Wingdings</vt:lpstr>
      <vt:lpstr>思源黑体 Medium</vt:lpstr>
      <vt:lpstr>黑体</vt:lpstr>
      <vt:lpstr>思源黑体</vt:lpstr>
      <vt:lpstr>庞门正道标题体</vt:lpstr>
      <vt:lpstr>思源黑体 Bold</vt:lpstr>
      <vt:lpstr>微软雅黑</vt:lpstr>
      <vt:lpstr>Calibri</vt:lpstr>
      <vt:lpstr>Arial Unicode MS</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代际视角下城市活动场地空间的儿童友好机制研究 答辩</dc:title>
  <dc:creator/>
  <cp:lastModifiedBy>王皙晶</cp:lastModifiedBy>
  <cp:revision>56</cp:revision>
  <dcterms:created xsi:type="dcterms:W3CDTF">2006-08-16T00:00:00Z</dcterms:created>
  <dcterms:modified xsi:type="dcterms:W3CDTF">2026-02-07T13:51:18Z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56C4232B52A0493296D1DFD39C6C73A9_12</vt:lpwstr>
  </property>
  <property fmtid="{D5CDD505-2E9C-101B-9397-08002B2CF9AE}" pid="3" name="KSOProductBuildVer">
    <vt:lpwstr>2052-12.1.0.23542</vt:lpwstr>
  </property>
</Properties>
</file>

<file path=docProps/thumbnail.jpeg>
</file>